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8" r:id="rId17"/>
    <p:sldId id="272" r:id="rId18"/>
    <p:sldId id="273" r:id="rId19"/>
    <p:sldId id="275" r:id="rId20"/>
    <p:sldId id="274" r:id="rId21"/>
    <p:sldId id="276" r:id="rId22"/>
    <p:sldId id="279" r:id="rId23"/>
    <p:sldId id="280" r:id="rId24"/>
    <p:sldId id="281" r:id="rId25"/>
    <p:sldId id="342" r:id="rId26"/>
    <p:sldId id="343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48" r:id="rId35"/>
    <p:sldId id="289" r:id="rId36"/>
    <p:sldId id="290" r:id="rId37"/>
    <p:sldId id="346" r:id="rId38"/>
    <p:sldId id="261" r:id="rId39"/>
    <p:sldId id="262" r:id="rId40"/>
    <p:sldId id="291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8" r:id="rId74"/>
    <p:sldId id="327" r:id="rId75"/>
    <p:sldId id="325" r:id="rId76"/>
    <p:sldId id="326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44" r:id="rId87"/>
    <p:sldId id="338" r:id="rId88"/>
    <p:sldId id="349" r:id="rId89"/>
    <p:sldId id="345" r:id="rId90"/>
    <p:sldId id="339" r:id="rId91"/>
    <p:sldId id="340" r:id="rId92"/>
    <p:sldId id="347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747" autoAdjust="0"/>
  </p:normalViewPr>
  <p:slideViewPr>
    <p:cSldViewPr snapToGrid="0" snapToObjects="1">
      <p:cViewPr varScale="1">
        <p:scale>
          <a:sx n="66" d="100"/>
          <a:sy n="66" d="100"/>
        </p:scale>
        <p:origin x="1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1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3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2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4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9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0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2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CC02-5C0D-CA41-84BC-59D4D5C87E5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8B64-2C77-5847-AFCB-270BB51A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in Alice 3.1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51043"/>
          </a:xfrm>
        </p:spPr>
        <p:txBody>
          <a:bodyPr/>
          <a:lstStyle/>
          <a:p>
            <a:r>
              <a:rPr lang="en-US" dirty="0" smtClean="0"/>
              <a:t>By Teddy Ward</a:t>
            </a:r>
            <a:br>
              <a:rPr lang="en-US" dirty="0" smtClean="0"/>
            </a:br>
            <a:r>
              <a:rPr lang="en-US" dirty="0" smtClean="0"/>
              <a:t>Under the direction of Professor Susan Rodger</a:t>
            </a:r>
          </a:p>
          <a:p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4" name="Picture 3" descr="alice3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70" y="384302"/>
            <a:ext cx="5567829" cy="17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3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038"/>
            <a:ext cx="8229600" cy="2804352"/>
          </a:xfrm>
        </p:spPr>
        <p:txBody>
          <a:bodyPr/>
          <a:lstStyle/>
          <a:p>
            <a:r>
              <a:rPr lang="en-US" dirty="0" smtClean="0"/>
              <a:t>You’ll see a list of themes of objects.</a:t>
            </a:r>
          </a:p>
          <a:p>
            <a:r>
              <a:rPr lang="en-US" dirty="0" smtClean="0"/>
              <a:t>Note what’s here!  You may end up wanting to make a world in, say, Wonderland later</a:t>
            </a:r>
          </a:p>
          <a:p>
            <a:r>
              <a:rPr lang="en-US" dirty="0" smtClean="0"/>
              <a:t>Click </a:t>
            </a:r>
            <a:r>
              <a:rPr lang="en-US" b="1" i="1" dirty="0" smtClean="0">
                <a:solidFill>
                  <a:srgbClr val="FF0000"/>
                </a:solidFill>
              </a:rPr>
              <a:t>fantasy</a:t>
            </a:r>
            <a:r>
              <a:rPr lang="en-US" dirty="0" smtClean="0"/>
              <a:t> for now.</a:t>
            </a:r>
            <a:endParaRPr lang="en-US" dirty="0"/>
          </a:p>
        </p:txBody>
      </p:sp>
      <p:pic>
        <p:nvPicPr>
          <p:cNvPr id="4" name="Picture 3" descr="Screen Shot 2013-07-09 at 11.5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6" y="3723558"/>
            <a:ext cx="7503244" cy="3134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7627" y="4645677"/>
            <a:ext cx="2652765" cy="221232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3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802"/>
          </a:xfrm>
        </p:spPr>
        <p:txBody>
          <a:bodyPr/>
          <a:lstStyle/>
          <a:p>
            <a:r>
              <a:rPr lang="en-US" dirty="0" smtClean="0"/>
              <a:t>You’ll see a list of fantasy objects!  Soon we’ll add a cauldron and dragons, but for now…</a:t>
            </a:r>
          </a:p>
          <a:p>
            <a:r>
              <a:rPr lang="en-US" dirty="0" smtClean="0"/>
              <a:t>Scroll </a:t>
            </a:r>
            <a:r>
              <a:rPr lang="en-US" i="1" dirty="0" smtClean="0"/>
              <a:t>all</a:t>
            </a:r>
            <a:r>
              <a:rPr lang="en-US" dirty="0" smtClean="0"/>
              <a:t> the way to the right, to find our main character, the </a:t>
            </a:r>
            <a:r>
              <a:rPr lang="en-US" b="1" i="1" dirty="0" smtClean="0">
                <a:solidFill>
                  <a:srgbClr val="FF0000"/>
                </a:solidFill>
              </a:rPr>
              <a:t>witch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3-07-09 at 11.5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6603"/>
            <a:ext cx="9144001" cy="2598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4035" y="3938378"/>
            <a:ext cx="3109965" cy="264634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8112034" cy="2370327"/>
          </a:xfrm>
        </p:spPr>
        <p:txBody>
          <a:bodyPr/>
          <a:lstStyle/>
          <a:p>
            <a:r>
              <a:rPr lang="en-US" dirty="0" smtClean="0"/>
              <a:t>Click the witch, hold down your mouse, and drag her into the center of your scene view.</a:t>
            </a:r>
          </a:p>
          <a:p>
            <a:r>
              <a:rPr lang="en-US" dirty="0" smtClean="0"/>
              <a:t>Select </a:t>
            </a:r>
            <a:r>
              <a:rPr lang="en-US" b="1" i="1" dirty="0" smtClean="0">
                <a:solidFill>
                  <a:srgbClr val="FF0000"/>
                </a:solidFill>
              </a:rPr>
              <a:t>OK</a:t>
            </a:r>
            <a:r>
              <a:rPr lang="en-US" dirty="0" smtClean="0"/>
              <a:t> in the box that pops up</a:t>
            </a:r>
            <a:endParaRPr lang="en-US" dirty="0"/>
          </a:p>
        </p:txBody>
      </p:sp>
      <p:pic>
        <p:nvPicPr>
          <p:cNvPr id="6" name="Picture 5" descr="Screen Shot 2013-07-09 at 12.4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2993297"/>
            <a:ext cx="8569235" cy="39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9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9101"/>
          </a:xfrm>
        </p:spPr>
        <p:txBody>
          <a:bodyPr/>
          <a:lstStyle/>
          <a:p>
            <a:r>
              <a:rPr lang="en-US" dirty="0" smtClean="0"/>
              <a:t>Now we’ll give our witch a cauldron.</a:t>
            </a:r>
          </a:p>
          <a:p>
            <a:r>
              <a:rPr lang="en-US" dirty="0" smtClean="0"/>
              <a:t>Scroll all the way to the right in the bottom pane, and select the cauldron </a:t>
            </a:r>
            <a:r>
              <a:rPr lang="en-US" i="1" dirty="0" smtClean="0"/>
              <a:t>folder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Screen Shot 2013-07-09 at 12.0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84" y="3279301"/>
            <a:ext cx="6730024" cy="3457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9507" y="3777627"/>
            <a:ext cx="3408401" cy="295964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2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and drag the </a:t>
            </a:r>
            <a:r>
              <a:rPr lang="en-US" b="1" i="1" dirty="0" smtClean="0">
                <a:solidFill>
                  <a:srgbClr val="FF0000"/>
                </a:solidFill>
              </a:rPr>
              <a:t>cauldron</a:t>
            </a:r>
            <a:r>
              <a:rPr lang="en-US" dirty="0" smtClean="0"/>
              <a:t> in front and to the right of the witch.</a:t>
            </a:r>
            <a:endParaRPr lang="en-US" dirty="0"/>
          </a:p>
        </p:txBody>
      </p:sp>
      <p:pic>
        <p:nvPicPr>
          <p:cNvPr id="5" name="Picture 4" descr="Screen Shot 2013-07-09 at 12.4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1621"/>
            <a:ext cx="9144000" cy="41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6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</a:t>
            </a:r>
            <a:r>
              <a:rPr lang="en-US" dirty="0" err="1" smtClean="0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7003" cy="4910178"/>
          </a:xfrm>
        </p:spPr>
        <p:txBody>
          <a:bodyPr/>
          <a:lstStyle/>
          <a:p>
            <a:r>
              <a:rPr lang="en-US" dirty="0" smtClean="0"/>
              <a:t>We want to save our camera position so we can move around without issue.</a:t>
            </a:r>
          </a:p>
          <a:p>
            <a:r>
              <a:rPr lang="en-US" dirty="0" smtClean="0"/>
              <a:t>In the pane on the right, at the bottom, there’s a menu titled Camera Markers.</a:t>
            </a:r>
          </a:p>
          <a:p>
            <a:r>
              <a:rPr lang="en-US" dirty="0" smtClean="0"/>
              <a:t>Click this.</a:t>
            </a:r>
            <a:endParaRPr lang="en-US" dirty="0"/>
          </a:p>
        </p:txBody>
      </p:sp>
      <p:pic>
        <p:nvPicPr>
          <p:cNvPr id="4" name="Picture 3" descr="Screen Shot 2013-07-09 at 12.5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3" y="1600199"/>
            <a:ext cx="4507685" cy="4797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4203" y="4581377"/>
            <a:ext cx="2765306" cy="369725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6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723977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Camera markers</a:t>
            </a:r>
            <a:r>
              <a:rPr lang="en-US" dirty="0" smtClean="0"/>
              <a:t> are like tripods that we can drop in one place to save a view of the world.  (In Alice 2.3, these were Dummy Cameras.)</a:t>
            </a:r>
          </a:p>
          <a:p>
            <a:r>
              <a:rPr lang="en-US" dirty="0" smtClean="0"/>
              <a:t>Click </a:t>
            </a:r>
            <a:r>
              <a:rPr lang="en-US" b="1" i="1" dirty="0" smtClean="0">
                <a:solidFill>
                  <a:srgbClr val="FF0000"/>
                </a:solidFill>
              </a:rPr>
              <a:t>+ Add Camera Marker</a:t>
            </a:r>
            <a:r>
              <a:rPr lang="en-US" dirty="0" smtClean="0"/>
              <a:t>.  A box will popup.</a:t>
            </a:r>
          </a:p>
          <a:p>
            <a:r>
              <a:rPr lang="en-US" dirty="0" smtClean="0"/>
              <a:t>Type “START” in the name field, click OK.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7-09 at 12.5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5" y="4002677"/>
            <a:ext cx="7233484" cy="28553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8124" y="6012053"/>
            <a:ext cx="3857239" cy="84594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7-09 at 12.4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8" y="2792540"/>
            <a:ext cx="8858627" cy="4065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88"/>
            <a:ext cx="8229600" cy="1143000"/>
          </a:xfrm>
        </p:spPr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100"/>
            <a:ext cx="8229600" cy="2338177"/>
          </a:xfrm>
        </p:spPr>
        <p:txBody>
          <a:bodyPr/>
          <a:lstStyle/>
          <a:p>
            <a:r>
              <a:rPr lang="en-US" dirty="0" smtClean="0"/>
              <a:t>We’ll get back to Camera markers shortly.</a:t>
            </a:r>
          </a:p>
          <a:p>
            <a:r>
              <a:rPr lang="en-US" dirty="0" smtClean="0"/>
              <a:t>We</a:t>
            </a:r>
            <a:r>
              <a:rPr lang="fr-FR" dirty="0" smtClean="0"/>
              <a:t>’</a:t>
            </a:r>
            <a:r>
              <a:rPr lang="en-US" dirty="0" smtClean="0"/>
              <a:t>re going to play with those blue arrows now so we can get a view of the potion: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51163" y="5963828"/>
            <a:ext cx="2829616" cy="894172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41" y="1592899"/>
            <a:ext cx="8449659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6600"/>
                </a:solidFill>
              </a:rPr>
              <a:t>first set </a:t>
            </a:r>
            <a:r>
              <a:rPr lang="en-US" dirty="0" smtClean="0"/>
              <a:t>of arrows moves the camera up, down, left, and right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00FF"/>
                </a:solidFill>
              </a:rPr>
              <a:t>second set </a:t>
            </a:r>
            <a:r>
              <a:rPr lang="en-US" dirty="0" smtClean="0"/>
              <a:t>moves the camera forwards and backwards and PANS (turns) it left and right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final set </a:t>
            </a:r>
            <a:r>
              <a:rPr lang="en-US" dirty="0" smtClean="0"/>
              <a:t>turns the camera up and down.</a:t>
            </a:r>
            <a:endParaRPr lang="en-US" dirty="0"/>
          </a:p>
        </p:txBody>
      </p:sp>
      <p:pic>
        <p:nvPicPr>
          <p:cNvPr id="4" name="Picture 3" descr="Screen Shot 2013-07-09 at 12.3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0" y="4372402"/>
            <a:ext cx="7532714" cy="22735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5029" y="4372402"/>
            <a:ext cx="2508068" cy="2273510"/>
          </a:xfrm>
          <a:prstGeom prst="ellipse">
            <a:avLst/>
          </a:prstGeom>
          <a:noFill/>
          <a:ln w="762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53097" y="4372402"/>
            <a:ext cx="3231550" cy="2137976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4647" y="4372402"/>
            <a:ext cx="1493488" cy="2137976"/>
          </a:xfrm>
          <a:prstGeom prst="ellipse">
            <a:avLst/>
          </a:prstGeom>
          <a:noFill/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7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82651"/>
          </a:xfrm>
        </p:spPr>
        <p:txBody>
          <a:bodyPr/>
          <a:lstStyle/>
          <a:p>
            <a:r>
              <a:rPr lang="en-US" dirty="0" smtClean="0"/>
              <a:t>If/when things go wrong, there are undo and redo buttons in the top right that will certainly come in handy.</a:t>
            </a:r>
            <a:endParaRPr lang="en-US" dirty="0"/>
          </a:p>
        </p:txBody>
      </p:sp>
      <p:pic>
        <p:nvPicPr>
          <p:cNvPr id="4" name="Picture 3" descr="Screen Shot 2013-07-09 at 12.5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389"/>
            <a:ext cx="9144000" cy="19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Alice 3.1!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get it at </a:t>
            </a:r>
            <a:r>
              <a:rPr lang="en-US" dirty="0" err="1" smtClean="0"/>
              <a:t>Alice.org</a:t>
            </a:r>
            <a:endParaRPr lang="en-US" dirty="0" smtClean="0"/>
          </a:p>
          <a:p>
            <a:r>
              <a:rPr lang="en-US" dirty="0" smtClean="0"/>
              <a:t>Click downloads &gt; Get Alice 3.1</a:t>
            </a:r>
          </a:p>
          <a:p>
            <a:r>
              <a:rPr lang="en-US" dirty="0" smtClean="0"/>
              <a:t>Select an installer for your operating system.</a:t>
            </a:r>
          </a:p>
        </p:txBody>
      </p:sp>
      <p:pic>
        <p:nvPicPr>
          <p:cNvPr id="4" name="Picture 3" descr="Screen Shot 2013-07-12 at 2.2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53" y="1417638"/>
            <a:ext cx="2709084" cy="1323041"/>
          </a:xfrm>
          <a:prstGeom prst="rect">
            <a:avLst/>
          </a:prstGeom>
        </p:spPr>
      </p:pic>
      <p:pic>
        <p:nvPicPr>
          <p:cNvPr id="5" name="Picture 4" descr="Screen Shot 2013-07-12 at 2.2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6235"/>
            <a:ext cx="8348006" cy="3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2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 the top arrow in the first group to move the camera up a bit.</a:t>
            </a:r>
            <a:endParaRPr lang="en-US" dirty="0"/>
          </a:p>
        </p:txBody>
      </p:sp>
      <p:pic>
        <p:nvPicPr>
          <p:cNvPr id="4" name="Picture 3" descr="Screen Shot 2013-07-09 at 12.4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728"/>
            <a:ext cx="9144000" cy="41572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88788" y="6126163"/>
            <a:ext cx="401934" cy="35206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32551"/>
          </a:xfrm>
        </p:spPr>
        <p:txBody>
          <a:bodyPr/>
          <a:lstStyle/>
          <a:p>
            <a:r>
              <a:rPr lang="en-US" dirty="0" smtClean="0"/>
              <a:t>You can click the top arrow in the third group to rotate the camera down just a little bit.</a:t>
            </a:r>
            <a:endParaRPr lang="en-US" dirty="0"/>
          </a:p>
        </p:txBody>
      </p:sp>
      <p:pic>
        <p:nvPicPr>
          <p:cNvPr id="4" name="Picture 3" descr="Screen Shot 2013-07-09 at 12.5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751"/>
            <a:ext cx="9144000" cy="41618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05530" y="6047373"/>
            <a:ext cx="562707" cy="49674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1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63026"/>
          </a:xfrm>
        </p:spPr>
        <p:txBody>
          <a:bodyPr/>
          <a:lstStyle/>
          <a:p>
            <a:r>
              <a:rPr lang="en-US" dirty="0" smtClean="0"/>
              <a:t>Now we’ll see how to switch between views.</a:t>
            </a:r>
          </a:p>
          <a:p>
            <a:r>
              <a:rPr lang="en-US" dirty="0" smtClean="0"/>
              <a:t>+ Add Camera Marker on the right again, and name the second camera “</a:t>
            </a:r>
            <a:r>
              <a:rPr lang="en-US" dirty="0" err="1" smtClean="0"/>
              <a:t>betterSTART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6" name="Picture 5" descr="Screen Shot 2013-07-09 at 1.0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13" y="3337404"/>
            <a:ext cx="6697226" cy="33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4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7-09 at 1.1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97" y="3242067"/>
            <a:ext cx="5192648" cy="3615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63026"/>
          </a:xfrm>
        </p:spPr>
        <p:txBody>
          <a:bodyPr/>
          <a:lstStyle/>
          <a:p>
            <a:r>
              <a:rPr lang="en-US" dirty="0" smtClean="0"/>
              <a:t>Now that there are two markers</a:t>
            </a:r>
          </a:p>
          <a:p>
            <a:r>
              <a:rPr lang="en-US" dirty="0" smtClean="0"/>
              <a:t>If you select the original one (START), we can see how to quickly switch views.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4459" y="4918952"/>
            <a:ext cx="4179250" cy="93235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0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56127"/>
          </a:xfrm>
        </p:spPr>
        <p:txBody>
          <a:bodyPr/>
          <a:lstStyle/>
          <a:p>
            <a:r>
              <a:rPr lang="en-US" dirty="0" smtClean="0"/>
              <a:t>The first button moves the camera to the marker you’ve selected (they’re color-coded!)</a:t>
            </a:r>
          </a:p>
          <a:p>
            <a:r>
              <a:rPr lang="en-US" dirty="0" smtClean="0"/>
              <a:t>Try switching back and forth between views.</a:t>
            </a:r>
          </a:p>
          <a:p>
            <a:r>
              <a:rPr lang="en-US" dirty="0" smtClean="0"/>
              <a:t>The second button moves the selected marker to the camera’s current view.</a:t>
            </a:r>
            <a:endParaRPr lang="en-US" dirty="0"/>
          </a:p>
        </p:txBody>
      </p:sp>
      <p:pic>
        <p:nvPicPr>
          <p:cNvPr id="5" name="Picture 4" descr="Screen Shot 2013-07-09 at 1.1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2" y="4466129"/>
            <a:ext cx="7143291" cy="23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23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</a:t>
            </a:r>
            <a:r>
              <a:rPr lang="en-US" dirty="0" err="1" smtClean="0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97212"/>
          </a:xfrm>
        </p:spPr>
        <p:txBody>
          <a:bodyPr/>
          <a:lstStyle/>
          <a:p>
            <a:r>
              <a:rPr lang="en-US" dirty="0" smtClean="0"/>
              <a:t>There’s also a dropdown menu at the top that will allow you to switch to a few preset camera markers.</a:t>
            </a:r>
            <a:endParaRPr lang="en-US" dirty="0"/>
          </a:p>
        </p:txBody>
      </p:sp>
      <p:pic>
        <p:nvPicPr>
          <p:cNvPr id="4" name="Picture 3" descr="Screen Shot 2013-07-12 at 1.0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4148"/>
            <a:ext cx="9144000" cy="27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20"/>
            <a:ext cx="8229600" cy="1143000"/>
          </a:xfrm>
        </p:spPr>
        <p:txBody>
          <a:bodyPr/>
          <a:lstStyle/>
          <a:p>
            <a:r>
              <a:rPr lang="en-US" dirty="0" smtClean="0"/>
              <a:t>Like </a:t>
            </a:r>
            <a:r>
              <a:rPr lang="en-US" dirty="0" err="1" smtClean="0"/>
              <a:t>Spielburg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520"/>
            <a:ext cx="8229600" cy="1134035"/>
          </a:xfrm>
        </p:spPr>
        <p:txBody>
          <a:bodyPr/>
          <a:lstStyle/>
          <a:p>
            <a:r>
              <a:rPr lang="en-US" dirty="0" smtClean="0"/>
              <a:t>For example, choosing </a:t>
            </a:r>
            <a:r>
              <a:rPr lang="en-US" b="1" i="1" dirty="0" smtClean="0">
                <a:solidFill>
                  <a:srgbClr val="FF0000"/>
                </a:solidFill>
              </a:rPr>
              <a:t>top view</a:t>
            </a:r>
            <a:r>
              <a:rPr lang="en-US" dirty="0" smtClean="0"/>
              <a:t> lets us see the world from above, with </a:t>
            </a:r>
            <a:r>
              <a:rPr lang="en-US" i="1" dirty="0" smtClean="0"/>
              <a:t>different controls.</a:t>
            </a:r>
            <a:endParaRPr lang="en-US" i="1" dirty="0"/>
          </a:p>
        </p:txBody>
      </p:sp>
      <p:pic>
        <p:nvPicPr>
          <p:cNvPr id="4" name="Picture 3" descr="Screen Shot 2013-07-12 at 1.1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752"/>
            <a:ext cx="9144000" cy="4383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1765" y="2683927"/>
            <a:ext cx="2465294" cy="43877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70941" y="5931647"/>
            <a:ext cx="1867647" cy="926353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2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Properties &amp; Placing Properly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571"/>
            <a:ext cx="8229600" cy="1711252"/>
          </a:xfrm>
        </p:spPr>
        <p:txBody>
          <a:bodyPr>
            <a:normAutofit/>
          </a:bodyPr>
          <a:lstStyle/>
          <a:p>
            <a:r>
              <a:rPr lang="en-US" dirty="0" smtClean="0"/>
              <a:t>Now we’ll learn a little more about objects.</a:t>
            </a:r>
          </a:p>
          <a:p>
            <a:r>
              <a:rPr lang="en-US" dirty="0" smtClean="0"/>
              <a:t>Drag a </a:t>
            </a:r>
            <a:r>
              <a:rPr lang="en-US" dirty="0" err="1" smtClean="0"/>
              <a:t>MagicSpoon</a:t>
            </a:r>
            <a:r>
              <a:rPr lang="en-US" dirty="0" smtClean="0"/>
              <a:t> from the object gallery to the middle of the scene view.</a:t>
            </a:r>
          </a:p>
        </p:txBody>
      </p:sp>
      <p:pic>
        <p:nvPicPr>
          <p:cNvPr id="4" name="Picture 3" descr="Screen Shot 2013-07-10 at 10.0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9823"/>
            <a:ext cx="9144000" cy="4158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8954" y="5513728"/>
            <a:ext cx="2813538" cy="659075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75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1143000"/>
          </a:xfrm>
        </p:spPr>
        <p:txBody>
          <a:bodyPr/>
          <a:lstStyle/>
          <a:p>
            <a:r>
              <a:rPr lang="en-US" dirty="0"/>
              <a:t>Properties &amp; Placing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463"/>
            <a:ext cx="8229600" cy="762826"/>
          </a:xfrm>
        </p:spPr>
        <p:txBody>
          <a:bodyPr/>
          <a:lstStyle/>
          <a:p>
            <a:r>
              <a:rPr lang="en-US" dirty="0" smtClean="0"/>
              <a:t>We want the spoon in the cauldron as shown:</a:t>
            </a:r>
            <a:endParaRPr lang="en-US" dirty="0"/>
          </a:p>
        </p:txBody>
      </p:sp>
      <p:pic>
        <p:nvPicPr>
          <p:cNvPr id="4" name="Picture 3" descr="Screen Shot 2013-07-10 at 10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614499"/>
            <a:ext cx="3134666" cy="30065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3538" y="1501974"/>
            <a:ext cx="1173647" cy="1102177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24681"/>
            <a:ext cx="9144000" cy="76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We’ll use the </a:t>
            </a:r>
            <a:r>
              <a:rPr lang="en-US" b="1" i="1" dirty="0" smtClean="0">
                <a:solidFill>
                  <a:srgbClr val="FF0000"/>
                </a:solidFill>
              </a:rPr>
              <a:t>positional buttons </a:t>
            </a:r>
            <a:r>
              <a:rPr lang="en-US" dirty="0" smtClean="0"/>
              <a:t>in the upper right:</a:t>
            </a:r>
            <a:endParaRPr lang="en-US" dirty="0"/>
          </a:p>
        </p:txBody>
      </p:sp>
      <p:pic>
        <p:nvPicPr>
          <p:cNvPr id="7" name="Picture 6" descr="Screen Shot 2013-07-10 at 10.10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31" y="5433352"/>
            <a:ext cx="6843398" cy="142464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5" idx="2"/>
          </p:cNvCxnSpPr>
          <p:nvPr/>
        </p:nvCxnSpPr>
        <p:spPr>
          <a:xfrm>
            <a:off x="1465243" y="1994053"/>
            <a:ext cx="1348295" cy="5901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032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1143000"/>
          </a:xfrm>
        </p:spPr>
        <p:txBody>
          <a:bodyPr/>
          <a:lstStyle/>
          <a:p>
            <a:r>
              <a:rPr lang="en-US" dirty="0"/>
              <a:t>Properties &amp; Placing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325"/>
            <a:ext cx="8229600" cy="3945678"/>
          </a:xfrm>
        </p:spPr>
        <p:txBody>
          <a:bodyPr/>
          <a:lstStyle/>
          <a:p>
            <a:r>
              <a:rPr lang="en-US" dirty="0" smtClean="0"/>
              <a:t>There are four positional buttons.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DEFAULT</a:t>
            </a:r>
            <a:r>
              <a:rPr lang="en-US" dirty="0" smtClean="0"/>
              <a:t> moves objects around and turns them left and right.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ROTATION</a:t>
            </a:r>
            <a:r>
              <a:rPr lang="en-US" dirty="0" smtClean="0"/>
              <a:t> turns objects across all planes.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TRANSLATION</a:t>
            </a:r>
            <a:r>
              <a:rPr lang="en-US" dirty="0" smtClean="0"/>
              <a:t> shifts objects up and down, and side to side.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RESIZE</a:t>
            </a:r>
            <a:r>
              <a:rPr lang="en-US" dirty="0" smtClean="0"/>
              <a:t> makes objects bigger and smaller.</a:t>
            </a:r>
            <a:endParaRPr lang="en-US" dirty="0"/>
          </a:p>
        </p:txBody>
      </p:sp>
      <p:pic>
        <p:nvPicPr>
          <p:cNvPr id="4" name="Picture 3" descr="Screen Shot 2013-07-10 at 10.1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31" y="5433352"/>
            <a:ext cx="6843398" cy="14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When you’ve got it running…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005"/>
            <a:ext cx="8229600" cy="746751"/>
          </a:xfrm>
        </p:spPr>
        <p:txBody>
          <a:bodyPr/>
          <a:lstStyle/>
          <a:p>
            <a:r>
              <a:rPr lang="en-US" dirty="0" smtClean="0"/>
              <a:t>You’ll see a screen like this: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19995"/>
            <a:ext cx="7186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Select SWAMP (third row), then click OK</a:t>
            </a:r>
            <a:endParaRPr lang="en-US" sz="3200" dirty="0"/>
          </a:p>
        </p:txBody>
      </p:sp>
      <p:pic>
        <p:nvPicPr>
          <p:cNvPr id="7" name="Picture 6" descr="Screen Shot 2013-07-12 at 2.4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" y="1658564"/>
            <a:ext cx="7536329" cy="4461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44588" y="4183529"/>
            <a:ext cx="1748118" cy="143435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7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88"/>
            <a:ext cx="8229600" cy="1143000"/>
          </a:xfrm>
        </p:spPr>
        <p:txBody>
          <a:bodyPr/>
          <a:lstStyle/>
          <a:p>
            <a:r>
              <a:rPr lang="en-US" dirty="0"/>
              <a:t>Properties &amp; Placing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00"/>
            <a:ext cx="8229600" cy="4525963"/>
          </a:xfrm>
        </p:spPr>
        <p:txBody>
          <a:bodyPr/>
          <a:lstStyle/>
          <a:p>
            <a:r>
              <a:rPr lang="en-US" dirty="0" smtClean="0"/>
              <a:t>Select the spoon, then click ROTATION. </a:t>
            </a:r>
          </a:p>
          <a:p>
            <a:r>
              <a:rPr lang="en-US" dirty="0" smtClean="0"/>
              <a:t>three rings will surround the spoon as guides.</a:t>
            </a:r>
          </a:p>
          <a:p>
            <a:r>
              <a:rPr lang="en-US" dirty="0" smtClean="0"/>
              <a:t>Click the top one and drag it so that the spoon is tilted like it would be if it were in the cauldron.</a:t>
            </a:r>
            <a:endParaRPr lang="en-US" dirty="0"/>
          </a:p>
        </p:txBody>
      </p:sp>
      <p:pic>
        <p:nvPicPr>
          <p:cNvPr id="4" name="Picture 3" descr="Screen Shot 2013-07-10 at 10.1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29" y="3670300"/>
            <a:ext cx="43688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0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Properties &amp; Placing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381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 click TRANSLATION, and three arrows will appear around the spoon.</a:t>
            </a:r>
          </a:p>
          <a:p>
            <a:r>
              <a:rPr lang="en-US" dirty="0" smtClean="0"/>
              <a:t>Click the top arrow, and drag it up so that the handle of the spoon extends above the cauldron.</a:t>
            </a:r>
            <a:endParaRPr lang="en-US" dirty="0"/>
          </a:p>
        </p:txBody>
      </p:sp>
      <p:pic>
        <p:nvPicPr>
          <p:cNvPr id="4" name="Picture 3" descr="Screen Shot 2013-07-10 at 10.22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3429000"/>
            <a:ext cx="79502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0280" y="3681177"/>
            <a:ext cx="3916820" cy="2845276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72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&amp; Placing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38" y="1600200"/>
            <a:ext cx="8686800" cy="4525963"/>
          </a:xfrm>
        </p:spPr>
        <p:txBody>
          <a:bodyPr/>
          <a:lstStyle/>
          <a:p>
            <a:r>
              <a:rPr lang="en-US" dirty="0" smtClean="0"/>
              <a:t>Finally, click DEFAULT.</a:t>
            </a:r>
          </a:p>
          <a:p>
            <a:r>
              <a:rPr lang="en-US" dirty="0" smtClean="0"/>
              <a:t>Click the SPOON (not the ring!) and drag it so that it leans against the left side of the cauldron.</a:t>
            </a:r>
            <a:endParaRPr lang="en-US" dirty="0"/>
          </a:p>
        </p:txBody>
      </p:sp>
      <p:pic>
        <p:nvPicPr>
          <p:cNvPr id="4" name="Picture 3" descr="Screen Shot 2013-07-10 at 10.3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18" y="3344221"/>
            <a:ext cx="6390528" cy="3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2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&amp; Placing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7702"/>
          </a:xfrm>
        </p:spPr>
        <p:txBody>
          <a:bodyPr/>
          <a:lstStyle/>
          <a:p>
            <a:r>
              <a:rPr lang="en-US" dirty="0" smtClean="0"/>
              <a:t>Finally, we’ll add in a baby dragon.</a:t>
            </a:r>
          </a:p>
          <a:p>
            <a:r>
              <a:rPr lang="en-US" dirty="0" smtClean="0"/>
              <a:t>Click the fantasy dropdown above the list of objects to jump back to the fantasy folder:</a:t>
            </a:r>
            <a:endParaRPr lang="en-US" dirty="0"/>
          </a:p>
        </p:txBody>
      </p:sp>
      <p:pic>
        <p:nvPicPr>
          <p:cNvPr id="4" name="Picture 3" descr="Screen Shot 2013-07-10 at 10.40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6" y="3407903"/>
            <a:ext cx="7342297" cy="10212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34203"/>
            <a:ext cx="8229600" cy="180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We’ll drop a baby dragon in front of and to the left of the witch.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98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50"/>
            <a:ext cx="8229600" cy="1143000"/>
          </a:xfrm>
        </p:spPr>
        <p:txBody>
          <a:bodyPr/>
          <a:lstStyle/>
          <a:p>
            <a:r>
              <a:rPr lang="en-US" dirty="0" smtClean="0"/>
              <a:t>Properties &amp; Placing Properly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1" y="2661812"/>
            <a:ext cx="6886053" cy="419618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58824"/>
            <a:ext cx="8229600" cy="322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the </a:t>
            </a:r>
            <a:r>
              <a:rPr lang="en-US" dirty="0" err="1" smtClean="0"/>
              <a:t>babyDragon</a:t>
            </a:r>
            <a:r>
              <a:rPr lang="en-US" dirty="0" smtClean="0"/>
              <a:t> icon, then click and drag whatever color you want so that it’s positioned as shown.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09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38"/>
            <a:ext cx="8229600" cy="1143000"/>
          </a:xfrm>
        </p:spPr>
        <p:txBody>
          <a:bodyPr/>
          <a:lstStyle/>
          <a:p>
            <a:r>
              <a:rPr lang="en-US" dirty="0"/>
              <a:t>Properties &amp; Placing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824"/>
            <a:ext cx="8229600" cy="3222302"/>
          </a:xfrm>
        </p:spPr>
        <p:txBody>
          <a:bodyPr/>
          <a:lstStyle/>
          <a:p>
            <a:r>
              <a:rPr lang="en-US" dirty="0" smtClean="0"/>
              <a:t>We want our dragon to be invisible to start, so the witch can cast a spell to make it appear.</a:t>
            </a:r>
          </a:p>
          <a:p>
            <a:r>
              <a:rPr lang="en-US" dirty="0" smtClean="0"/>
              <a:t>In “</a:t>
            </a:r>
            <a:r>
              <a:rPr lang="en-US" i="1" dirty="0" err="1" smtClean="0"/>
              <a:t>this.babyDragon’s</a:t>
            </a:r>
            <a:r>
              <a:rPr lang="en-US" i="1" dirty="0" smtClean="0"/>
              <a:t> Properties”</a:t>
            </a:r>
            <a:r>
              <a:rPr lang="en-US" dirty="0" smtClean="0"/>
              <a:t> pane on the right, find the </a:t>
            </a:r>
            <a:r>
              <a:rPr lang="en-US" b="1" i="1" dirty="0" smtClean="0">
                <a:solidFill>
                  <a:srgbClr val="FF0000"/>
                </a:solidFill>
              </a:rPr>
              <a:t>Opacity</a:t>
            </a:r>
            <a:r>
              <a:rPr lang="en-US" dirty="0" smtClean="0"/>
              <a:t> dropdown.</a:t>
            </a:r>
          </a:p>
          <a:p>
            <a:r>
              <a:rPr lang="en-US" dirty="0" smtClean="0"/>
              <a:t>If you change this from 1.0 to 0.0, the dragon will turn invisible!</a:t>
            </a:r>
            <a:endParaRPr lang="en-US" dirty="0"/>
          </a:p>
        </p:txBody>
      </p:sp>
      <p:pic>
        <p:nvPicPr>
          <p:cNvPr id="4" name="Picture 3" descr="Screen Shot 2013-07-10 at 11.0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41" y="4381126"/>
            <a:ext cx="5341286" cy="2476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9284" y="5931678"/>
            <a:ext cx="2379449" cy="54655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49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Programming in 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47" y="987613"/>
            <a:ext cx="8229600" cy="2772202"/>
          </a:xfrm>
        </p:spPr>
        <p:txBody>
          <a:bodyPr/>
          <a:lstStyle/>
          <a:p>
            <a:r>
              <a:rPr lang="en-US" dirty="0" smtClean="0"/>
              <a:t>You can add </a:t>
            </a:r>
            <a:r>
              <a:rPr lang="en-US" i="1" dirty="0" smtClean="0"/>
              <a:t>more</a:t>
            </a:r>
            <a:r>
              <a:rPr lang="en-US" dirty="0" smtClean="0"/>
              <a:t> scenery to set the mood, if you want.  I did just to make things more fun.</a:t>
            </a:r>
          </a:p>
          <a:p>
            <a:r>
              <a:rPr lang="en-US" dirty="0" smtClean="0"/>
              <a:t>When you’re finished, click </a:t>
            </a:r>
            <a:r>
              <a:rPr lang="en-US" b="1" i="1" dirty="0" smtClean="0">
                <a:solidFill>
                  <a:srgbClr val="FF0000"/>
                </a:solidFill>
              </a:rPr>
              <a:t>Edit Code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Screen Shot 2013-07-10 at 4.3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8" y="2734236"/>
            <a:ext cx="8603537" cy="4123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73999" y="6394824"/>
            <a:ext cx="1039906" cy="44823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041339" y="5229411"/>
            <a:ext cx="633508" cy="10458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74117" y="6290235"/>
            <a:ext cx="1120587" cy="5827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2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Interface</a:t>
            </a:r>
            <a:endParaRPr lang="en-US" dirty="0"/>
          </a:p>
        </p:txBody>
      </p:sp>
      <p:pic>
        <p:nvPicPr>
          <p:cNvPr id="4" name="Content Placeholder 3" descr="Screen Shot 2013-07-09 at 9.24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" b="3806"/>
          <a:stretch>
            <a:fillRect/>
          </a:stretch>
        </p:blipFill>
        <p:spPr>
          <a:xfrm>
            <a:off x="-36974" y="1232830"/>
            <a:ext cx="9180973" cy="5049182"/>
          </a:xfrm>
        </p:spPr>
      </p:pic>
      <p:sp>
        <p:nvSpPr>
          <p:cNvPr id="5" name="TextBox 4"/>
          <p:cNvSpPr txBox="1"/>
          <p:nvPr/>
        </p:nvSpPr>
        <p:spPr>
          <a:xfrm>
            <a:off x="248023" y="682598"/>
            <a:ext cx="23313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 </a:t>
            </a:r>
            <a:r>
              <a:rPr lang="en-US" sz="3200" dirty="0" smtClean="0"/>
              <a:t>Scene View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82012"/>
            <a:ext cx="37711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^ </a:t>
            </a:r>
            <a:r>
              <a:rPr lang="en-US" sz="3200" dirty="0" smtClean="0"/>
              <a:t>The Methods Panel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05197" y="3453088"/>
            <a:ext cx="36817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Code Editor Panel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8946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Methods Panel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542" y="1205626"/>
            <a:ext cx="3821722" cy="53851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Methods Panel shows us actions (or “methods”) that objects can do</a:t>
            </a:r>
          </a:p>
          <a:p>
            <a:r>
              <a:rPr lang="en-US" dirty="0" smtClean="0"/>
              <a:t>Procedures are methods that make things move, turn, change color, etc.</a:t>
            </a:r>
            <a:endParaRPr lang="en-US" dirty="0"/>
          </a:p>
          <a:p>
            <a:r>
              <a:rPr lang="en-US" i="1" dirty="0" smtClean="0"/>
              <a:t>Functions</a:t>
            </a:r>
            <a:r>
              <a:rPr lang="en-US" dirty="0" smtClean="0"/>
              <a:t> are methods that do calculations</a:t>
            </a:r>
            <a:endParaRPr lang="en-US" dirty="0"/>
          </a:p>
        </p:txBody>
      </p:sp>
      <p:pic>
        <p:nvPicPr>
          <p:cNvPr id="6" name="Picture 5" descr="Screen Shot 2013-07-09 at 10.5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63" y="1398328"/>
            <a:ext cx="4959196" cy="51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5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50"/>
            <a:ext cx="8229600" cy="1143000"/>
          </a:xfrm>
        </p:spPr>
        <p:txBody>
          <a:bodyPr/>
          <a:lstStyle/>
          <a:p>
            <a:r>
              <a:rPr lang="en-US" dirty="0" smtClean="0"/>
              <a:t>The Code Editor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77624" cy="3083364"/>
          </a:xfrm>
        </p:spPr>
        <p:txBody>
          <a:bodyPr>
            <a:noAutofit/>
          </a:bodyPr>
          <a:lstStyle/>
          <a:p>
            <a:r>
              <a:rPr lang="en-US" dirty="0" smtClean="0"/>
              <a:t>The code editor is where we program (!!!)</a:t>
            </a:r>
          </a:p>
          <a:p>
            <a:r>
              <a:rPr lang="en-US" dirty="0" smtClean="0"/>
              <a:t>We drag in code from the methods panel to create multi-step custom procedures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The tabs at the top are methods we can edit.</a:t>
            </a:r>
          </a:p>
        </p:txBody>
      </p:sp>
      <p:pic>
        <p:nvPicPr>
          <p:cNvPr id="5" name="Picture 4" descr="Screen Shot 2013-07-09 at 11.32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" y="3414493"/>
            <a:ext cx="7870874" cy="34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0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Interface</a:t>
            </a:r>
            <a:endParaRPr lang="en-US" dirty="0"/>
          </a:p>
        </p:txBody>
      </p:sp>
      <p:pic>
        <p:nvPicPr>
          <p:cNvPr id="4" name="Content Placeholder 3" descr="Screen Shot 2013-07-09 at 9.24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" b="3806"/>
          <a:stretch>
            <a:fillRect/>
          </a:stretch>
        </p:blipFill>
        <p:spPr>
          <a:xfrm>
            <a:off x="-36974" y="1232830"/>
            <a:ext cx="9180973" cy="5049182"/>
          </a:xfrm>
        </p:spPr>
      </p:pic>
      <p:sp>
        <p:nvSpPr>
          <p:cNvPr id="5" name="TextBox 4"/>
          <p:cNvSpPr txBox="1"/>
          <p:nvPr/>
        </p:nvSpPr>
        <p:spPr>
          <a:xfrm>
            <a:off x="248023" y="682598"/>
            <a:ext cx="23313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 </a:t>
            </a:r>
            <a:r>
              <a:rPr lang="en-US" sz="3200" dirty="0" smtClean="0"/>
              <a:t>Scene View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82012"/>
            <a:ext cx="37711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^ </a:t>
            </a:r>
            <a:r>
              <a:rPr lang="en-US" sz="3200" dirty="0" smtClean="0"/>
              <a:t>The Methods Panel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05197" y="3453088"/>
            <a:ext cx="36817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Code Editor Panel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7086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Double, double, toil and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1600200"/>
            <a:ext cx="4646706" cy="49739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Code that we drop in the </a:t>
            </a:r>
            <a:r>
              <a:rPr lang="en-US" dirty="0" err="1" smtClean="0"/>
              <a:t>myFirstMethod</a:t>
            </a:r>
            <a:r>
              <a:rPr lang="en-US" dirty="0" smtClean="0"/>
              <a:t> tab will run whenever you press				at the top right of the scene view.</a:t>
            </a:r>
          </a:p>
          <a:p>
            <a:r>
              <a:rPr lang="en-US" dirty="0" smtClean="0"/>
              <a:t>Click on the witch in the scene view, and a list of procedures (actions) we can do with the witch will come up in the methods panel.</a:t>
            </a:r>
            <a:endParaRPr lang="en-US" dirty="0"/>
          </a:p>
        </p:txBody>
      </p:sp>
      <p:pic>
        <p:nvPicPr>
          <p:cNvPr id="4" name="Picture 3" descr="Screen Shot 2013-07-10 at 11.4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4395"/>
            <a:ext cx="1117600" cy="419100"/>
          </a:xfrm>
          <a:prstGeom prst="rect">
            <a:avLst/>
          </a:prstGeom>
        </p:spPr>
      </p:pic>
      <p:pic>
        <p:nvPicPr>
          <p:cNvPr id="6" name="Picture 5" descr="Screen Shot 2013-07-10 at 11.48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600200"/>
            <a:ext cx="4080802" cy="49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6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Double, double, toil and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have the witch cast a spell.</a:t>
            </a:r>
          </a:p>
          <a:p>
            <a:r>
              <a:rPr lang="en-US" dirty="0" smtClean="0"/>
              <a:t>Click											</a:t>
            </a:r>
            <a:r>
              <a:rPr lang="en-US" dirty="0"/>
              <a:t> </a:t>
            </a:r>
            <a:r>
              <a:rPr lang="en-US" dirty="0" smtClean="0"/>
              <a:t>     and drag it into the code editor panel.</a:t>
            </a:r>
          </a:p>
          <a:p>
            <a:r>
              <a:rPr lang="en-US" dirty="0" smtClean="0"/>
              <a:t>Select 						 in the menu that comes up, and type “Double, double, toil and trouble!” (or your own spell!)</a:t>
            </a:r>
          </a:p>
          <a:p>
            <a:r>
              <a:rPr lang="en-US" dirty="0" smtClean="0"/>
              <a:t>You now have code to make the witch say the spell!</a:t>
            </a:r>
            <a:endParaRPr lang="en-US" dirty="0"/>
          </a:p>
        </p:txBody>
      </p:sp>
      <p:pic>
        <p:nvPicPr>
          <p:cNvPr id="4" name="Picture 3" descr="Screen Shot 2013-07-10 at 11.5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53" y="2138831"/>
            <a:ext cx="5202517" cy="653868"/>
          </a:xfrm>
          <a:prstGeom prst="rect">
            <a:avLst/>
          </a:prstGeom>
        </p:spPr>
      </p:pic>
      <p:pic>
        <p:nvPicPr>
          <p:cNvPr id="5" name="Picture 4" descr="Screen Shot 2013-07-10 at 11.53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34" y="3346824"/>
            <a:ext cx="2637611" cy="494552"/>
          </a:xfrm>
          <a:prstGeom prst="rect">
            <a:avLst/>
          </a:prstGeom>
        </p:spPr>
      </p:pic>
      <p:pic>
        <p:nvPicPr>
          <p:cNvPr id="6" name="Picture 5" descr="Screen Shot 2013-07-10 at 11.54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5" y="5953937"/>
            <a:ext cx="8787653" cy="5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40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Double, double, toil and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754"/>
            <a:ext cx="8229600" cy="4525963"/>
          </a:xfrm>
        </p:spPr>
        <p:txBody>
          <a:bodyPr/>
          <a:lstStyle/>
          <a:p>
            <a:r>
              <a:rPr lang="en-US" dirty="0" smtClean="0"/>
              <a:t>If you click                    at the top of the scene view, you can see your (simple) method in action! </a:t>
            </a:r>
            <a:endParaRPr lang="en-US" dirty="0"/>
          </a:p>
        </p:txBody>
      </p:sp>
      <p:pic>
        <p:nvPicPr>
          <p:cNvPr id="4" name="Picture 3" descr="Screen Shot 2013-07-10 at 11.4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04" y="1168375"/>
            <a:ext cx="1514043" cy="567766"/>
          </a:xfrm>
          <a:prstGeom prst="rect">
            <a:avLst/>
          </a:prstGeom>
        </p:spPr>
      </p:pic>
      <p:pic>
        <p:nvPicPr>
          <p:cNvPr id="6" name="Picture 5" descr="Screen Shot 2013-07-11 at 9.54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9" y="2629647"/>
            <a:ext cx="7489893" cy="4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0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Double, double, toil and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67212"/>
          </a:xfrm>
        </p:spPr>
        <p:txBody>
          <a:bodyPr/>
          <a:lstStyle/>
          <a:p>
            <a:r>
              <a:rPr lang="en-US" dirty="0" smtClean="0"/>
              <a:t>We’ll stir the pot a bit (literally) to make things more exciting.</a:t>
            </a:r>
          </a:p>
          <a:p>
            <a:r>
              <a:rPr lang="en-US" dirty="0" smtClean="0"/>
              <a:t>Click on the spoon in the scene view or select </a:t>
            </a:r>
            <a:r>
              <a:rPr lang="en-US" dirty="0" err="1" smtClean="0"/>
              <a:t>this.magicSpoon</a:t>
            </a:r>
            <a:r>
              <a:rPr lang="en-US" dirty="0" smtClean="0"/>
              <a:t> from the object dropdown which currently has </a:t>
            </a:r>
            <a:r>
              <a:rPr lang="en-US" dirty="0" err="1" smtClean="0"/>
              <a:t>this.witch</a:t>
            </a:r>
            <a:r>
              <a:rPr lang="en-US" dirty="0" smtClean="0"/>
              <a:t> selected:</a:t>
            </a:r>
          </a:p>
        </p:txBody>
      </p:sp>
      <p:pic>
        <p:nvPicPr>
          <p:cNvPr id="6" name="Picture 5" descr="Screen Shot 2013-07-10 at 11.5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70" y="4288118"/>
            <a:ext cx="6632583" cy="76274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1788" y="5293660"/>
            <a:ext cx="8229600" cy="1281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Now, procedures </a:t>
            </a:r>
            <a:r>
              <a:rPr lang="en-US" dirty="0"/>
              <a:t>(actions) we can do with the </a:t>
            </a:r>
            <a:r>
              <a:rPr lang="en-US" i="1" dirty="0" smtClean="0"/>
              <a:t>spoon</a:t>
            </a:r>
            <a:r>
              <a:rPr lang="en-US" dirty="0" smtClean="0"/>
              <a:t> will </a:t>
            </a:r>
            <a:r>
              <a:rPr lang="en-US" dirty="0"/>
              <a:t>come up in the </a:t>
            </a:r>
            <a:r>
              <a:rPr lang="en-US" dirty="0" smtClean="0"/>
              <a:t>methods panel. </a:t>
            </a:r>
          </a:p>
        </p:txBody>
      </p:sp>
    </p:spTree>
    <p:extLst>
      <p:ext uri="{BB962C8B-B14F-4D97-AF65-F5344CB8AC3E}">
        <p14:creationId xmlns:p14="http://schemas.microsoft.com/office/powerpoint/2010/main" val="1494209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Double, double, toil and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506"/>
          </a:xfrm>
        </p:spPr>
        <p:txBody>
          <a:bodyPr/>
          <a:lstStyle/>
          <a:p>
            <a:r>
              <a:rPr lang="en-US" dirty="0" smtClean="0"/>
              <a:t>To make an object turn, we simply drag </a:t>
            </a:r>
            <a:r>
              <a:rPr lang="en-US" dirty="0" smtClean="0"/>
              <a:t>its </a:t>
            </a:r>
            <a:r>
              <a:rPr lang="en-US" i="1" dirty="0" smtClean="0"/>
              <a:t>turn</a:t>
            </a:r>
            <a:r>
              <a:rPr lang="en-US" dirty="0" smtClean="0"/>
              <a:t> method into the code editor panel.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You’ll have to scroll down to the the orientation-related methods to find it.</a:t>
            </a:r>
          </a:p>
          <a:p>
            <a:r>
              <a:rPr lang="en-US" dirty="0" smtClean="0"/>
              <a:t>The “???”s indicate that Alice is going to ask us for a direction and an amount </a:t>
            </a:r>
            <a:endParaRPr lang="en-US" dirty="0"/>
          </a:p>
        </p:txBody>
      </p:sp>
      <p:pic>
        <p:nvPicPr>
          <p:cNvPr id="4" name="Picture 3" descr="Screen Shot 2013-07-10 at 3.0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79307"/>
            <a:ext cx="8089153" cy="9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08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Double, double, toil and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00624"/>
          </a:xfrm>
        </p:spPr>
        <p:txBody>
          <a:bodyPr/>
          <a:lstStyle/>
          <a:p>
            <a:r>
              <a:rPr lang="en-US" dirty="0" smtClean="0"/>
              <a:t>When you drag in this method, Alice will ask you for more information.</a:t>
            </a:r>
          </a:p>
          <a:p>
            <a:r>
              <a:rPr lang="en-US" dirty="0" smtClean="0"/>
              <a:t>Select </a:t>
            </a:r>
            <a:r>
              <a:rPr lang="en-US" b="1" i="1" dirty="0" smtClean="0">
                <a:solidFill>
                  <a:srgbClr val="FF0000"/>
                </a:solidFill>
              </a:rPr>
              <a:t>Right &gt; 2.0.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7-10 at 3.0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5" y="3242057"/>
            <a:ext cx="7463117" cy="34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5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Double, double, toil and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</a:t>
            </a:r>
            <a:r>
              <a:rPr lang="en-US" dirty="0" smtClean="0"/>
              <a:t>click</a:t>
            </a:r>
            <a:r>
              <a:rPr lang="en-US" dirty="0" smtClean="0"/>
              <a:t>                   </a:t>
            </a:r>
            <a:r>
              <a:rPr lang="en-US" dirty="0" smtClean="0"/>
              <a:t>now, the spoon will just spin around in place twice.</a:t>
            </a:r>
          </a:p>
          <a:p>
            <a:r>
              <a:rPr lang="en-US" dirty="0" smtClean="0"/>
              <a:t>We want it to revolve around the pot instead</a:t>
            </a:r>
          </a:p>
          <a:p>
            <a:r>
              <a:rPr lang="en-US" dirty="0" smtClean="0"/>
              <a:t>Select                      by your </a:t>
            </a:r>
            <a:r>
              <a:rPr lang="en-US" i="1" dirty="0"/>
              <a:t>turn method </a:t>
            </a:r>
            <a:r>
              <a:rPr lang="en-US" i="1" dirty="0" smtClean="0"/>
              <a:t>call.</a:t>
            </a:r>
          </a:p>
          <a:p>
            <a:r>
              <a:rPr lang="en-US" dirty="0" smtClean="0"/>
              <a:t>From the dropdown, select </a:t>
            </a:r>
            <a:r>
              <a:rPr lang="en-US" b="1" i="1" dirty="0" err="1" smtClean="0">
                <a:solidFill>
                  <a:srgbClr val="FF0000"/>
                </a:solidFill>
              </a:rPr>
              <a:t>asSeenBy</a:t>
            </a:r>
            <a:r>
              <a:rPr lang="en-US" b="1" i="1" dirty="0" smtClean="0">
                <a:solidFill>
                  <a:srgbClr val="FF0000"/>
                </a:solidFill>
              </a:rPr>
              <a:t> &gt; </a:t>
            </a:r>
            <a:r>
              <a:rPr lang="en-US" b="1" i="1" dirty="0" err="1" smtClean="0">
                <a:solidFill>
                  <a:srgbClr val="FF0000"/>
                </a:solidFill>
              </a:rPr>
              <a:t>this.cauldron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3-07-10 at 11.4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34" y="1600200"/>
            <a:ext cx="1430368" cy="536388"/>
          </a:xfrm>
          <a:prstGeom prst="rect">
            <a:avLst/>
          </a:prstGeom>
        </p:spPr>
      </p:pic>
      <p:pic>
        <p:nvPicPr>
          <p:cNvPr id="6" name="Picture 5" descr="Screen Shot 2013-07-10 at 3.1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46" y="3358776"/>
            <a:ext cx="1866318" cy="460188"/>
          </a:xfrm>
          <a:prstGeom prst="rect">
            <a:avLst/>
          </a:prstGeom>
        </p:spPr>
      </p:pic>
      <p:pic>
        <p:nvPicPr>
          <p:cNvPr id="7" name="Picture 6" descr="Screen Shot 2013-07-10 at 3.23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89" y="4365216"/>
            <a:ext cx="4678082" cy="23792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4389" y="4751294"/>
            <a:ext cx="2153023" cy="37353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37412" y="6350000"/>
            <a:ext cx="2525059" cy="39444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0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Double, double, toil and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815"/>
            <a:ext cx="8229600" cy="1193800"/>
          </a:xfrm>
        </p:spPr>
        <p:txBody>
          <a:bodyPr/>
          <a:lstStyle/>
          <a:p>
            <a:r>
              <a:rPr lang="en-US" dirty="0" smtClean="0"/>
              <a:t>Now if you press                  the spoon will spin around twice in 1 second!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977964"/>
            <a:ext cx="8462682" cy="119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too fast, so we’ll click                      again… </a:t>
            </a:r>
          </a:p>
        </p:txBody>
      </p:sp>
      <p:pic>
        <p:nvPicPr>
          <p:cNvPr id="6" name="Picture 5" descr="Screen Shot 2013-07-10 at 3.1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70" y="6043766"/>
            <a:ext cx="1866318" cy="460188"/>
          </a:xfrm>
          <a:prstGeom prst="rect">
            <a:avLst/>
          </a:prstGeom>
        </p:spPr>
      </p:pic>
      <p:pic>
        <p:nvPicPr>
          <p:cNvPr id="7" name="Picture 6" descr="Screen Shot 2013-07-10 at 11.42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70" y="1423815"/>
            <a:ext cx="1430368" cy="536388"/>
          </a:xfrm>
          <a:prstGeom prst="rect">
            <a:avLst/>
          </a:prstGeom>
        </p:spPr>
      </p:pic>
      <p:pic>
        <p:nvPicPr>
          <p:cNvPr id="8" name="Picture 7" descr="Screen Shot 2013-07-11 at 9.55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76" y="2526538"/>
            <a:ext cx="6004112" cy="340951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07765" y="3257176"/>
            <a:ext cx="1135529" cy="82176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7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Double, double, toil and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65"/>
            <a:ext cx="4473388" cy="2311189"/>
          </a:xfrm>
        </p:spPr>
        <p:txBody>
          <a:bodyPr>
            <a:normAutofit/>
          </a:bodyPr>
          <a:lstStyle/>
          <a:p>
            <a:r>
              <a:rPr lang="en-US" dirty="0" smtClean="0"/>
              <a:t>To slow it down, select </a:t>
            </a:r>
            <a:r>
              <a:rPr lang="en-US" b="1" i="1" dirty="0" smtClean="0">
                <a:solidFill>
                  <a:srgbClr val="FF0000"/>
                </a:solidFill>
              </a:rPr>
              <a:t>duration &gt; Custom </a:t>
            </a:r>
            <a:r>
              <a:rPr lang="en-US" b="1" i="1" dirty="0" err="1" smtClean="0">
                <a:solidFill>
                  <a:srgbClr val="FF0000"/>
                </a:solidFill>
              </a:rPr>
              <a:t>DecimalNumber</a:t>
            </a:r>
            <a:r>
              <a:rPr lang="en-US" b="1" i="1" dirty="0" smtClean="0">
                <a:solidFill>
                  <a:srgbClr val="FF0000"/>
                </a:solidFill>
              </a:rPr>
              <a:t>… </a:t>
            </a:r>
            <a:r>
              <a:rPr lang="en-US" dirty="0" smtClean="0"/>
              <a:t>in the dropdown.</a:t>
            </a:r>
            <a:endParaRPr lang="en-US" dirty="0"/>
          </a:p>
        </p:txBody>
      </p:sp>
      <p:pic>
        <p:nvPicPr>
          <p:cNvPr id="5" name="Picture 4" descr="Screen Shot 2013-07-10 at 3.5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409"/>
            <a:ext cx="5244353" cy="29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8471" y="1577082"/>
            <a:ext cx="3496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A calculator will come up.  Type 5.</a:t>
            </a:r>
            <a:endParaRPr lang="en-US" sz="3200" dirty="0"/>
          </a:p>
        </p:txBody>
      </p:sp>
      <p:pic>
        <p:nvPicPr>
          <p:cNvPr id="8" name="Picture 7" descr="Screen Shot 2013-07-10 at 3.54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56" y="2654300"/>
            <a:ext cx="2584144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4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Double, double, toil and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58153"/>
          </a:xfrm>
        </p:spPr>
        <p:txBody>
          <a:bodyPr/>
          <a:lstStyle/>
          <a:p>
            <a:r>
              <a:rPr lang="en-US" dirty="0" smtClean="0"/>
              <a:t>Now the spoon will take 5 seconds to revolve!</a:t>
            </a:r>
          </a:p>
          <a:p>
            <a:r>
              <a:rPr lang="en-US" dirty="0" smtClean="0"/>
              <a:t>If it doesn’t, try to copy my code below:</a:t>
            </a:r>
            <a:endParaRPr lang="en-US" dirty="0"/>
          </a:p>
        </p:txBody>
      </p:sp>
      <p:pic>
        <p:nvPicPr>
          <p:cNvPr id="5" name="Picture 4" descr="Screen Shot 2013-07-12 at 2.5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4397"/>
            <a:ext cx="9144000" cy="14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5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79"/>
            <a:ext cx="8229600" cy="1143000"/>
          </a:xfrm>
        </p:spPr>
        <p:txBody>
          <a:bodyPr/>
          <a:lstStyle/>
          <a:p>
            <a:r>
              <a:rPr lang="en-US" dirty="0" smtClean="0"/>
              <a:t>The Scene View</a:t>
            </a:r>
            <a:endParaRPr lang="en-US" dirty="0"/>
          </a:p>
        </p:txBody>
      </p:sp>
      <p:pic>
        <p:nvPicPr>
          <p:cNvPr id="4" name="Content Placeholder 3" descr="Screen Shot 2013-07-09 at 9.32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" b="1087"/>
          <a:stretch>
            <a:fillRect/>
          </a:stretch>
        </p:blipFill>
        <p:spPr>
          <a:xfrm>
            <a:off x="1003832" y="1029167"/>
            <a:ext cx="7211702" cy="3966158"/>
          </a:xfrm>
        </p:spPr>
      </p:pic>
      <p:sp>
        <p:nvSpPr>
          <p:cNvPr id="5" name="TextBox 4"/>
          <p:cNvSpPr txBox="1"/>
          <p:nvPr/>
        </p:nvSpPr>
        <p:spPr>
          <a:xfrm>
            <a:off x="1" y="507500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 smtClean="0"/>
              <a:t>The </a:t>
            </a:r>
            <a:r>
              <a:rPr lang="en-US" sz="3000" i="1" dirty="0" smtClean="0"/>
              <a:t>scene view </a:t>
            </a:r>
            <a:r>
              <a:rPr lang="en-US" sz="3000" dirty="0" smtClean="0"/>
              <a:t>at the top left gives a view of our world.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Right now it’s just an empty swamp, but we’re about to add dragons, witches, and more!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083950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Heating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86050"/>
            <a:ext cx="9039412" cy="4525963"/>
          </a:xfrm>
        </p:spPr>
        <p:txBody>
          <a:bodyPr/>
          <a:lstStyle/>
          <a:p>
            <a:r>
              <a:rPr lang="en-US" dirty="0" smtClean="0"/>
              <a:t>We’ll bring in an old friend; select </a:t>
            </a:r>
            <a:r>
              <a:rPr lang="en-US" dirty="0" err="1" smtClean="0"/>
              <a:t>this.babyDragon</a:t>
            </a:r>
            <a:r>
              <a:rPr lang="en-US" dirty="0" smtClean="0"/>
              <a:t> from the dropdown list of objects.</a:t>
            </a:r>
            <a:endParaRPr lang="en-US" dirty="0"/>
          </a:p>
        </p:txBody>
      </p:sp>
      <p:pic>
        <p:nvPicPr>
          <p:cNvPr id="4" name="Picture 3" descr="Screen Shot 2013-07-10 at 4.0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6" y="2599765"/>
            <a:ext cx="6016083" cy="4258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5876" y="6335059"/>
            <a:ext cx="2930712" cy="52294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4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Heating up…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9094"/>
          </a:xfrm>
        </p:spPr>
        <p:txBody>
          <a:bodyPr/>
          <a:lstStyle/>
          <a:p>
            <a:r>
              <a:rPr lang="en-US" dirty="0" smtClean="0"/>
              <a:t>If you scroll down, under </a:t>
            </a:r>
            <a:r>
              <a:rPr lang="en-US" i="1" dirty="0" smtClean="0"/>
              <a:t>appearance</a:t>
            </a:r>
            <a:r>
              <a:rPr lang="en-US" dirty="0" smtClean="0"/>
              <a:t> you’ll find the </a:t>
            </a:r>
            <a:r>
              <a:rPr lang="en-US" b="1" i="1" dirty="0" err="1" smtClean="0">
                <a:solidFill>
                  <a:srgbClr val="FF0000"/>
                </a:solidFill>
              </a:rPr>
              <a:t>setOpacity</a:t>
            </a:r>
            <a:r>
              <a:rPr lang="en-US" dirty="0" smtClean="0"/>
              <a:t> procedure:</a:t>
            </a:r>
          </a:p>
          <a:p>
            <a:endParaRPr lang="en-US" dirty="0"/>
          </a:p>
        </p:txBody>
      </p:sp>
      <p:pic>
        <p:nvPicPr>
          <p:cNvPr id="5" name="Picture 4" descr="Screen Shot 2013-07-10 at 4.0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706"/>
            <a:ext cx="9144329" cy="193787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60188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Drag this into the code editor panel, and select </a:t>
            </a:r>
            <a:r>
              <a:rPr lang="en-US" b="1" i="1" dirty="0" smtClean="0">
                <a:solidFill>
                  <a:srgbClr val="FF0000"/>
                </a:solidFill>
              </a:rPr>
              <a:t>1.0</a:t>
            </a:r>
            <a:r>
              <a:rPr lang="en-US" dirty="0" smtClean="0"/>
              <a:t> to make your </a:t>
            </a:r>
            <a:r>
              <a:rPr lang="en-US" dirty="0" err="1" smtClean="0"/>
              <a:t>babyDragon</a:t>
            </a:r>
            <a:r>
              <a:rPr lang="en-US" dirty="0" smtClean="0"/>
              <a:t> visible.</a:t>
            </a:r>
            <a:endParaRPr lang="en-US" dirty="0"/>
          </a:p>
        </p:txBody>
      </p:sp>
      <p:pic>
        <p:nvPicPr>
          <p:cNvPr id="8" name="Picture 7" descr="Screen Shot 2013-07-10 at 4.1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" y="5755400"/>
            <a:ext cx="9039412" cy="6695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118" y="3810000"/>
            <a:ext cx="8919882" cy="74257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03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89212"/>
          </a:xfrm>
        </p:spPr>
        <p:txBody>
          <a:bodyPr/>
          <a:lstStyle/>
          <a:p>
            <a:r>
              <a:rPr lang="en-US" dirty="0" smtClean="0"/>
              <a:t>Now scroll all the way up in the methods panel, and under say, think you’ll find </a:t>
            </a:r>
            <a:r>
              <a:rPr lang="en-US" b="1" i="1" dirty="0" smtClean="0">
                <a:solidFill>
                  <a:srgbClr val="FF0000"/>
                </a:solidFill>
              </a:rPr>
              <a:t>think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3-07-10 at 4.1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1" y="2689413"/>
            <a:ext cx="7728742" cy="195584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663189"/>
            <a:ext cx="8229600" cy="1447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Drag this to the bottom of </a:t>
            </a:r>
            <a:r>
              <a:rPr lang="en-US" dirty="0" err="1" smtClean="0"/>
              <a:t>myFirstMethod</a:t>
            </a:r>
            <a:r>
              <a:rPr lang="en-US" dirty="0" smtClean="0"/>
              <a:t>, select Custom </a:t>
            </a:r>
            <a:r>
              <a:rPr lang="en-US" dirty="0" err="1" smtClean="0"/>
              <a:t>TextString</a:t>
            </a:r>
            <a:r>
              <a:rPr lang="en-US" dirty="0" smtClean="0"/>
              <a:t>, and then type “Mama?” in the popup.</a:t>
            </a:r>
            <a:endParaRPr lang="en-US" dirty="0"/>
          </a:p>
        </p:txBody>
      </p:sp>
      <p:pic>
        <p:nvPicPr>
          <p:cNvPr id="7" name="Picture 6" descr="Screen Shot 2013-07-10 at 4.1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0941"/>
            <a:ext cx="9124792" cy="7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52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97212"/>
          </a:xfrm>
        </p:spPr>
        <p:txBody>
          <a:bodyPr/>
          <a:lstStyle/>
          <a:p>
            <a:r>
              <a:rPr lang="en-US" dirty="0" smtClean="0"/>
              <a:t>When you press play, your dragon should appear and think “mama?”  If you’re having trouble, the complete code looks like this:</a:t>
            </a:r>
            <a:endParaRPr lang="en-US" dirty="0"/>
          </a:p>
        </p:txBody>
      </p:sp>
      <p:pic>
        <p:nvPicPr>
          <p:cNvPr id="4" name="Picture 3" descr="Screen Shot 2013-07-11 at 9.5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059"/>
            <a:ext cx="9123466" cy="22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20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27"/>
            <a:ext cx="8229600" cy="1143000"/>
          </a:xfrm>
        </p:spPr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89"/>
            <a:ext cx="8492565" cy="3375212"/>
          </a:xfrm>
        </p:spPr>
        <p:txBody>
          <a:bodyPr/>
          <a:lstStyle/>
          <a:p>
            <a:r>
              <a:rPr lang="en-US" dirty="0" smtClean="0"/>
              <a:t>Now that the witch has successfully conjured a dragon, she should celebrate.</a:t>
            </a:r>
          </a:p>
          <a:p>
            <a:r>
              <a:rPr lang="en-US" dirty="0" smtClean="0"/>
              <a:t>We’ll create a </a:t>
            </a:r>
            <a:r>
              <a:rPr lang="en-US" i="1" dirty="0" smtClean="0"/>
              <a:t>new procedure </a:t>
            </a:r>
            <a:r>
              <a:rPr lang="en-US" dirty="0" smtClean="0"/>
              <a:t>to do so.</a:t>
            </a:r>
          </a:p>
          <a:p>
            <a:r>
              <a:rPr lang="en-US" dirty="0" smtClean="0"/>
              <a:t>Writing our own procedures saves HUGE amounts of time, and will make our code much more organized and clear.</a:t>
            </a:r>
          </a:p>
        </p:txBody>
      </p:sp>
      <p:pic>
        <p:nvPicPr>
          <p:cNvPr id="4" name="Picture 3" descr="Screen Shot 2013-07-11 at 10.18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4" y="4781177"/>
            <a:ext cx="6170706" cy="1711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529" y="6519446"/>
            <a:ext cx="540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 sample procedure I created to make the dragon wag his tail.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97726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19"/>
            <a:ext cx="8229600" cy="1731682"/>
          </a:xfrm>
        </p:spPr>
        <p:txBody>
          <a:bodyPr/>
          <a:lstStyle/>
          <a:p>
            <a:r>
              <a:rPr lang="en-US" dirty="0" smtClean="0"/>
              <a:t>To create a new procedure, click the                 button at the top left of the code editor panel.</a:t>
            </a:r>
          </a:p>
          <a:p>
            <a:r>
              <a:rPr lang="en-US" dirty="0" smtClean="0"/>
              <a:t>Then select </a:t>
            </a:r>
            <a:r>
              <a:rPr lang="en-US" b="1" i="1" dirty="0" smtClean="0">
                <a:solidFill>
                  <a:srgbClr val="FF0000"/>
                </a:solidFill>
              </a:rPr>
              <a:t>Witch &gt; + Add Witch Procedure…</a:t>
            </a:r>
          </a:p>
          <a:p>
            <a:endParaRPr lang="en-US" dirty="0"/>
          </a:p>
        </p:txBody>
      </p:sp>
      <p:pic>
        <p:nvPicPr>
          <p:cNvPr id="4" name="Picture 3" descr="Screen Shot 2013-07-11 at 10.5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04" y="1143000"/>
            <a:ext cx="1382933" cy="701488"/>
          </a:xfrm>
          <a:prstGeom prst="rect">
            <a:avLst/>
          </a:prstGeom>
        </p:spPr>
      </p:pic>
      <p:pic>
        <p:nvPicPr>
          <p:cNvPr id="5" name="Picture 4" descr="Screen Shot 2013-07-11 at 10.58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39" y="2921000"/>
            <a:ext cx="6691533" cy="329774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0658" y="6194616"/>
            <a:ext cx="8653929" cy="645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Call it “celebrate.”  A blank procedure will open.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2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Your scene view will now only show the witch.  The witch is now referred to as “this.” “</a:t>
            </a:r>
            <a:r>
              <a:rPr lang="en-US" dirty="0"/>
              <a:t>this” is Alice’s word for “the current object.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We’ll have the witch scream “I AM INVINCIBLE!” and do a backflip!</a:t>
            </a:r>
          </a:p>
          <a:p>
            <a:r>
              <a:rPr lang="en-US" dirty="0" smtClean="0"/>
              <a:t>First, drag in the witch’s say </a:t>
            </a:r>
            <a:r>
              <a:rPr lang="en-US" dirty="0" smtClean="0"/>
              <a:t>procedure.</a:t>
            </a:r>
            <a:endParaRPr lang="en-US" dirty="0"/>
          </a:p>
        </p:txBody>
      </p:sp>
      <p:pic>
        <p:nvPicPr>
          <p:cNvPr id="4" name="Picture 3" descr="Screen Shot 2013-07-11 at 11.25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6126163"/>
            <a:ext cx="8810192" cy="731837"/>
          </a:xfrm>
          <a:prstGeom prst="rect">
            <a:avLst/>
          </a:prstGeom>
        </p:spPr>
      </p:pic>
      <p:pic>
        <p:nvPicPr>
          <p:cNvPr id="6" name="Picture 5" descr="Screen Shot 2013-07-12 at 2.55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" y="3258612"/>
            <a:ext cx="8695765" cy="9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43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26"/>
            <a:ext cx="8229600" cy="1143000"/>
          </a:xfrm>
        </p:spPr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1" y="1268226"/>
            <a:ext cx="8686801" cy="1671918"/>
          </a:xfrm>
        </p:spPr>
        <p:txBody>
          <a:bodyPr/>
          <a:lstStyle/>
          <a:p>
            <a:r>
              <a:rPr lang="en-US" dirty="0" smtClean="0"/>
              <a:t>There are three parts to a backflip: the jump up, the flip, and the landing.</a:t>
            </a:r>
          </a:p>
          <a:p>
            <a:r>
              <a:rPr lang="en-US" dirty="0" smtClean="0"/>
              <a:t>Drag the witch’s move procedure into celebrate.</a:t>
            </a:r>
          </a:p>
        </p:txBody>
      </p:sp>
      <p:pic>
        <p:nvPicPr>
          <p:cNvPr id="4" name="Picture 3" descr="Screen Shot 2013-07-11 at 11.4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4" y="4072292"/>
            <a:ext cx="6051176" cy="2785708"/>
          </a:xfrm>
          <a:prstGeom prst="rect">
            <a:avLst/>
          </a:prstGeom>
        </p:spPr>
      </p:pic>
      <p:pic>
        <p:nvPicPr>
          <p:cNvPr id="5" name="Picture 4" descr="Screen Shot 2013-07-11 at 11.5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75" y="2940144"/>
            <a:ext cx="6995298" cy="5749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7669" y="3435911"/>
            <a:ext cx="8686801" cy="167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7669" y="4072292"/>
            <a:ext cx="2755155" cy="3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 </a:t>
            </a:r>
            <a:r>
              <a:rPr lang="en-US" b="1" i="1" dirty="0" smtClean="0">
                <a:solidFill>
                  <a:srgbClr val="FF0000"/>
                </a:solidFill>
              </a:rPr>
              <a:t>UP &gt; 1.0 </a:t>
            </a:r>
            <a:r>
              <a:rPr lang="en-US" dirty="0" smtClean="0">
                <a:solidFill>
                  <a:srgbClr val="000000"/>
                </a:solidFill>
              </a:rPr>
              <a:t>to make the witch jump up 1 meter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8470" y="5393765"/>
            <a:ext cx="2211295" cy="35858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28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7859" cy="4525963"/>
          </a:xfrm>
        </p:spPr>
        <p:txBody>
          <a:bodyPr/>
          <a:lstStyle/>
          <a:p>
            <a:r>
              <a:rPr lang="en-US" dirty="0" smtClean="0"/>
              <a:t>We’ve done the jump, now we’ll do the flip.</a:t>
            </a:r>
          </a:p>
          <a:p>
            <a:r>
              <a:rPr lang="en-US" dirty="0" smtClean="0"/>
              <a:t>Drag the witch’s turn procedure into celebrate.</a:t>
            </a:r>
            <a:endParaRPr lang="en-US" dirty="0"/>
          </a:p>
        </p:txBody>
      </p:sp>
      <p:pic>
        <p:nvPicPr>
          <p:cNvPr id="4" name="Picture 3" descr="Screen Shot 2013-07-11 at 1.1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87" y="2876254"/>
            <a:ext cx="6027271" cy="398174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8824" y="3038492"/>
            <a:ext cx="2653553" cy="347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 </a:t>
            </a:r>
            <a:r>
              <a:rPr lang="en-US" b="1" i="1" dirty="0" smtClean="0">
                <a:solidFill>
                  <a:srgbClr val="FF0000"/>
                </a:solidFill>
              </a:rPr>
              <a:t>BACKWARD &gt; 1.0</a:t>
            </a:r>
            <a:r>
              <a:rPr lang="en-US" dirty="0" smtClean="0"/>
              <a:t>          for a full backflip.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74353" y="4990353"/>
            <a:ext cx="2091765" cy="5080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44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525963"/>
          </a:xfrm>
        </p:spPr>
        <p:txBody>
          <a:bodyPr/>
          <a:lstStyle/>
          <a:p>
            <a:r>
              <a:rPr lang="en-US" dirty="0" smtClean="0"/>
              <a:t>Finally, the witch just has to land.</a:t>
            </a:r>
          </a:p>
          <a:p>
            <a:r>
              <a:rPr lang="en-US" dirty="0" smtClean="0"/>
              <a:t>Drag the witch’s move procedure into celebrate.</a:t>
            </a:r>
            <a:endParaRPr lang="en-US" dirty="0"/>
          </a:p>
        </p:txBody>
      </p:sp>
      <p:pic>
        <p:nvPicPr>
          <p:cNvPr id="4" name="Picture 3" descr="Screen Shot 2013-07-11 at 11.51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75" y="2940144"/>
            <a:ext cx="6995298" cy="57495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1788" y="4072292"/>
            <a:ext cx="2755155" cy="2785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 </a:t>
            </a:r>
            <a:r>
              <a:rPr lang="en-US" b="1" i="1" dirty="0" smtClean="0">
                <a:solidFill>
                  <a:srgbClr val="FF0000"/>
                </a:solidFill>
              </a:rPr>
              <a:t>Down &gt; 1.0 </a:t>
            </a:r>
            <a:r>
              <a:rPr lang="en-US" dirty="0" smtClean="0">
                <a:solidFill>
                  <a:srgbClr val="000000"/>
                </a:solidFill>
              </a:rPr>
              <a:t>to make the witch fall 1 meter.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3-07-11 at 1.4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87" y="3839882"/>
            <a:ext cx="4058343" cy="30181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0706" y="5393765"/>
            <a:ext cx="2091765" cy="5080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9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96851"/>
          </a:xfrm>
        </p:spPr>
        <p:txBody>
          <a:bodyPr/>
          <a:lstStyle/>
          <a:p>
            <a:r>
              <a:rPr lang="en-US" dirty="0" smtClean="0"/>
              <a:t>Click on </a:t>
            </a:r>
            <a:r>
              <a:rPr lang="en-US" b="1" i="1" dirty="0" smtClean="0">
                <a:solidFill>
                  <a:srgbClr val="FF0000"/>
                </a:solidFill>
              </a:rPr>
              <a:t>Setup Scene </a:t>
            </a:r>
            <a:r>
              <a:rPr lang="en-US" dirty="0" smtClean="0"/>
              <a:t>at the bottom right of the </a:t>
            </a:r>
            <a:r>
              <a:rPr lang="en-US" i="1" dirty="0" smtClean="0"/>
              <a:t>scene view</a:t>
            </a:r>
            <a:r>
              <a:rPr lang="en-US" dirty="0" smtClean="0"/>
              <a:t> to add objects to your scene.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7-09 at 9.3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6" y="2766141"/>
            <a:ext cx="7278440" cy="4091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4315" y="5915603"/>
            <a:ext cx="2336241" cy="94239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33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17"/>
            <a:ext cx="8229600" cy="1143000"/>
          </a:xfrm>
        </p:spPr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34035"/>
          </a:xfrm>
        </p:spPr>
        <p:txBody>
          <a:bodyPr/>
          <a:lstStyle/>
          <a:p>
            <a:r>
              <a:rPr lang="en-US" dirty="0" smtClean="0"/>
              <a:t>Now select the </a:t>
            </a:r>
            <a:r>
              <a:rPr lang="en-US" b="1" i="1" dirty="0" err="1" smtClean="0">
                <a:solidFill>
                  <a:srgbClr val="FF0000"/>
                </a:solidFill>
              </a:rPr>
              <a:t>myFirstMethod</a:t>
            </a:r>
            <a:r>
              <a:rPr lang="en-US" dirty="0" smtClean="0"/>
              <a:t> tab from the top of your code editor panel.</a:t>
            </a:r>
            <a:endParaRPr lang="en-US" dirty="0"/>
          </a:p>
        </p:txBody>
      </p:sp>
      <p:pic>
        <p:nvPicPr>
          <p:cNvPr id="4" name="Picture 3" descr="Screen Shot 2013-07-11 at 1.5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3686"/>
            <a:ext cx="9144000" cy="570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6706" y="2898588"/>
            <a:ext cx="1882588" cy="45570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325471"/>
            <a:ext cx="3995271" cy="338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Reselect </a:t>
            </a:r>
            <a:r>
              <a:rPr lang="en-US" b="1" i="1" dirty="0" err="1" smtClean="0">
                <a:solidFill>
                  <a:srgbClr val="FF0000"/>
                </a:solidFill>
              </a:rPr>
              <a:t>this.witch</a:t>
            </a:r>
            <a:r>
              <a:rPr lang="en-US" dirty="0" smtClean="0"/>
              <a:t> from the object list in the methods panel on the left.</a:t>
            </a:r>
            <a:endParaRPr lang="en-US" dirty="0"/>
          </a:p>
        </p:txBody>
      </p:sp>
      <p:pic>
        <p:nvPicPr>
          <p:cNvPr id="8" name="Picture 7" descr="Screen Shot 2013-07-11 at 1.5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59" y="3423176"/>
            <a:ext cx="3182470" cy="3434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38059" y="5979459"/>
            <a:ext cx="3182470" cy="45570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65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50"/>
            <a:ext cx="8229600" cy="1143000"/>
          </a:xfrm>
        </p:spPr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448"/>
            <a:ext cx="4279153" cy="5593551"/>
          </a:xfrm>
        </p:spPr>
        <p:txBody>
          <a:bodyPr>
            <a:normAutofit/>
          </a:bodyPr>
          <a:lstStyle/>
          <a:p>
            <a:r>
              <a:rPr lang="en-US" dirty="0" smtClean="0"/>
              <a:t>You should see your new method </a:t>
            </a:r>
            <a:r>
              <a:rPr lang="en-US" b="1" i="1" dirty="0" err="1" smtClean="0">
                <a:solidFill>
                  <a:srgbClr val="FF0000"/>
                </a:solidFill>
              </a:rPr>
              <a:t>this.witch</a:t>
            </a:r>
            <a:r>
              <a:rPr lang="en-US" b="1" i="1" dirty="0" smtClean="0">
                <a:solidFill>
                  <a:srgbClr val="FF0000"/>
                </a:solidFill>
              </a:rPr>
              <a:t> celebrate </a:t>
            </a:r>
            <a:r>
              <a:rPr lang="en-US" dirty="0" smtClean="0"/>
              <a:t>under the editable procedures section of the witch’s methods.</a:t>
            </a:r>
          </a:p>
          <a:p>
            <a:r>
              <a:rPr lang="en-US" dirty="0" smtClean="0"/>
              <a:t>Drag it to the bottom of the </a:t>
            </a:r>
            <a:r>
              <a:rPr lang="en-US" b="1" i="1" dirty="0" err="1" smtClean="0">
                <a:solidFill>
                  <a:srgbClr val="FF0000"/>
                </a:solidFill>
              </a:rPr>
              <a:t>myFirstMethod</a:t>
            </a:r>
            <a:r>
              <a:rPr lang="en-US" dirty="0" smtClean="0"/>
              <a:t> procedure in the code editor panel.</a:t>
            </a:r>
            <a:endParaRPr lang="en-US" dirty="0"/>
          </a:p>
        </p:txBody>
      </p:sp>
      <p:pic>
        <p:nvPicPr>
          <p:cNvPr id="4" name="Picture 3" descr="Screen Shot 2013-07-11 at 1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18" y="1264448"/>
            <a:ext cx="3839882" cy="2861799"/>
          </a:xfrm>
          <a:prstGeom prst="rect">
            <a:avLst/>
          </a:prstGeom>
        </p:spPr>
      </p:pic>
      <p:pic>
        <p:nvPicPr>
          <p:cNvPr id="5" name="Picture 4" descr="Screen Shot 2013-07-11 at 1.5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18" y="4224936"/>
            <a:ext cx="3839884" cy="2633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27058" y="3670541"/>
            <a:ext cx="2859743" cy="45570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94941" y="6402294"/>
            <a:ext cx="2614706" cy="45570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709647" y="4126247"/>
            <a:ext cx="977155" cy="227604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96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if you press                  the witch will declare her invincibility and flip.</a:t>
            </a:r>
          </a:p>
        </p:txBody>
      </p:sp>
      <p:pic>
        <p:nvPicPr>
          <p:cNvPr id="4" name="Picture 3" descr="Screen Shot 2013-07-10 at 11.4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93" y="1600200"/>
            <a:ext cx="1430368" cy="536388"/>
          </a:xfrm>
          <a:prstGeom prst="rect">
            <a:avLst/>
          </a:prstGeom>
        </p:spPr>
      </p:pic>
      <p:pic>
        <p:nvPicPr>
          <p:cNvPr id="5" name="Picture 4" descr="Screen Shot 2013-07-11 at 2.0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" y="2662872"/>
            <a:ext cx="7416800" cy="41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94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34035"/>
          </a:xfrm>
        </p:spPr>
        <p:txBody>
          <a:bodyPr/>
          <a:lstStyle/>
          <a:p>
            <a:r>
              <a:rPr lang="en-US" dirty="0" smtClean="0"/>
              <a:t>To see the power of methods, try dragging three calls to celebrate into </a:t>
            </a:r>
            <a:r>
              <a:rPr lang="en-US" dirty="0" err="1" smtClean="0"/>
              <a:t>myFirstMethod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Screen Shot 2013-07-11 at 2.0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18" y="2721290"/>
            <a:ext cx="4601882" cy="413671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70623"/>
            <a:ext cx="3860800" cy="34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you press          again, the witch will flip three times </a:t>
            </a:r>
            <a:r>
              <a:rPr lang="en-US" i="1" dirty="0" smtClean="0"/>
              <a:t>without you having to write any more code. </a:t>
            </a:r>
            <a:endParaRPr lang="en-US" i="1" dirty="0"/>
          </a:p>
        </p:txBody>
      </p:sp>
      <p:pic>
        <p:nvPicPr>
          <p:cNvPr id="7" name="Picture 6" descr="Screen Shot 2013-07-10 at 11.42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68" y="3270623"/>
            <a:ext cx="1430368" cy="5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57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88" y="1600201"/>
            <a:ext cx="3830918" cy="2514600"/>
          </a:xfrm>
        </p:spPr>
        <p:txBody>
          <a:bodyPr>
            <a:normAutofit/>
          </a:bodyPr>
          <a:lstStyle/>
          <a:p>
            <a:r>
              <a:rPr lang="en-US" i="1" dirty="0" smtClean="0"/>
              <a:t>Delete</a:t>
            </a:r>
            <a:r>
              <a:rPr lang="en-US" dirty="0" smtClean="0"/>
              <a:t> the last two calls to celebrate by right clicking and selecting delete.</a:t>
            </a:r>
            <a:endParaRPr lang="en-US" dirty="0"/>
          </a:p>
        </p:txBody>
      </p:sp>
      <p:pic>
        <p:nvPicPr>
          <p:cNvPr id="4" name="Picture 3" descr="Screen Shot 2013-07-11 at 2.0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06" y="1704789"/>
            <a:ext cx="5005294" cy="205104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7788" y="4114801"/>
            <a:ext cx="8379012" cy="157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We’ll learn another way to do this: find where it says </a:t>
            </a:r>
            <a:r>
              <a:rPr lang="en-US" b="1" i="1" dirty="0" smtClean="0">
                <a:solidFill>
                  <a:srgbClr val="FF0000"/>
                </a:solidFill>
              </a:rPr>
              <a:t>count</a:t>
            </a:r>
            <a:r>
              <a:rPr lang="en-US" dirty="0" smtClean="0"/>
              <a:t> at the bottom of the code editor panel:</a:t>
            </a:r>
            <a:endParaRPr lang="en-US" dirty="0"/>
          </a:p>
        </p:txBody>
      </p:sp>
      <p:pic>
        <p:nvPicPr>
          <p:cNvPr id="6" name="Picture 5" descr="Screen Shot 2013-07-11 at 2.15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2588"/>
            <a:ext cx="9144001" cy="7094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5176" y="5692588"/>
            <a:ext cx="1643530" cy="70944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9576" y="3376706"/>
            <a:ext cx="3194424" cy="379125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404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2404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Count</a:t>
            </a:r>
            <a:r>
              <a:rPr lang="en-US" dirty="0" smtClean="0"/>
              <a:t> is what we call a “</a:t>
            </a:r>
            <a:r>
              <a:rPr lang="en-US" b="1" i="1" dirty="0" smtClean="0"/>
              <a:t>loop</a:t>
            </a:r>
            <a:r>
              <a:rPr lang="en-US" dirty="0" smtClean="0"/>
              <a:t>:” it lets us execute the same code multiple times.</a:t>
            </a:r>
          </a:p>
        </p:txBody>
      </p:sp>
      <p:pic>
        <p:nvPicPr>
          <p:cNvPr id="4" name="Picture 3" descr="Screen Shot 2013-07-11 at 2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47" y="2662605"/>
            <a:ext cx="2947147" cy="2289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543074"/>
            <a:ext cx="395044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Drag it into </a:t>
            </a:r>
            <a:r>
              <a:rPr lang="en-US" sz="3200" dirty="0" err="1"/>
              <a:t>myFirstMethod</a:t>
            </a:r>
            <a:r>
              <a:rPr lang="en-US" sz="3200" dirty="0"/>
              <a:t>, and select 3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Then drag the last celebrate line into the loop.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Picture 5" descr="Screen Shot 2013-07-11 at 2.20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47" y="5087297"/>
            <a:ext cx="3660588" cy="17707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2364" y="5087297"/>
            <a:ext cx="3002430" cy="50070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675344" y="5588000"/>
            <a:ext cx="0" cy="77694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893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Procedural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08066"/>
            <a:ext cx="4383740" cy="35240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you press                  again, the witch will still flip three times.  She’ll flip as many times as you tell her.  Just change </a:t>
            </a:r>
            <a:r>
              <a:rPr lang="en-US" b="1" i="1" dirty="0" smtClean="0">
                <a:solidFill>
                  <a:srgbClr val="FF0000"/>
                </a:solidFill>
              </a:rPr>
              <a:t>count up to 3 </a:t>
            </a:r>
            <a:r>
              <a:rPr lang="en-US" dirty="0" smtClean="0"/>
              <a:t>to Custom </a:t>
            </a:r>
            <a:r>
              <a:rPr lang="en-US" dirty="0" err="1" smtClean="0"/>
              <a:t>WholeNumber</a:t>
            </a:r>
            <a:r>
              <a:rPr lang="en-US" dirty="0" smtClean="0"/>
              <a:t>…</a:t>
            </a:r>
          </a:p>
        </p:txBody>
      </p:sp>
      <p:pic>
        <p:nvPicPr>
          <p:cNvPr id="4" name="Picture 3" descr="Screen Shot 2013-07-10 at 11.4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3" y="1031952"/>
            <a:ext cx="1430368" cy="536388"/>
          </a:xfrm>
          <a:prstGeom prst="rect">
            <a:avLst/>
          </a:prstGeom>
        </p:spPr>
      </p:pic>
      <p:pic>
        <p:nvPicPr>
          <p:cNvPr id="5" name="Picture 4" descr="Screen Shot 2013-07-11 at 2.2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4" y="1853999"/>
            <a:ext cx="4063999" cy="352402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198" y="935173"/>
            <a:ext cx="8567271" cy="1185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you press                  again, the witch will still flip three times.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5826463"/>
            <a:ext cx="8567271" cy="10315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And she can flip virtually forever.  Test this, but be sure to change it back to </a:t>
            </a:r>
            <a:r>
              <a:rPr lang="en-US" b="1" i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afterwards.</a:t>
            </a:r>
          </a:p>
        </p:txBody>
      </p:sp>
      <p:pic>
        <p:nvPicPr>
          <p:cNvPr id="8" name="Picture 7" descr="Screen Shot 2013-07-11 at 2.29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9" y="5274047"/>
            <a:ext cx="3609788" cy="474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55764" y="4912355"/>
            <a:ext cx="2868706" cy="50070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0234" y="1762882"/>
            <a:ext cx="1837764" cy="50070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55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Gotta</a:t>
            </a:r>
            <a:r>
              <a:rPr lang="en-US" dirty="0" smtClean="0"/>
              <a:t> Getaway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96034"/>
          </a:xfrm>
        </p:spPr>
        <p:txBody>
          <a:bodyPr>
            <a:normAutofit/>
          </a:bodyPr>
          <a:lstStyle/>
          <a:p>
            <a:r>
              <a:rPr lang="en-US" dirty="0" smtClean="0"/>
              <a:t>We’re going to have the witch fly away on her dragon’s back.</a:t>
            </a:r>
            <a:endParaRPr lang="en-US" dirty="0"/>
          </a:p>
          <a:p>
            <a:r>
              <a:rPr lang="en-US" dirty="0" smtClean="0"/>
              <a:t>Find </a:t>
            </a:r>
            <a:r>
              <a:rPr lang="en-US" dirty="0" err="1" smtClean="0"/>
              <a:t>moveTo</a:t>
            </a:r>
            <a:r>
              <a:rPr lang="en-US" dirty="0" smtClean="0"/>
              <a:t> in the witch’s list of procedures.</a:t>
            </a:r>
            <a:endParaRPr lang="en-US" dirty="0"/>
          </a:p>
        </p:txBody>
      </p:sp>
      <p:pic>
        <p:nvPicPr>
          <p:cNvPr id="4" name="Picture 3" descr="Screen Shot 2013-07-11 at 2.3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17" y="3361766"/>
            <a:ext cx="6724596" cy="77021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1" y="4149912"/>
            <a:ext cx="3424518" cy="2708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Drag it to the bottom of </a:t>
            </a:r>
            <a:r>
              <a:rPr lang="en-US" dirty="0" err="1" smtClean="0"/>
              <a:t>myFirstMethod</a:t>
            </a:r>
            <a:r>
              <a:rPr lang="en-US" dirty="0" smtClean="0"/>
              <a:t> and select </a:t>
            </a:r>
            <a:r>
              <a:rPr lang="en-US" dirty="0" err="1" smtClean="0"/>
              <a:t>this.babyDragon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Screen Shot 2013-07-11 at 2.36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9" y="4578847"/>
            <a:ext cx="5071034" cy="1860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4354" y="6066118"/>
            <a:ext cx="2420470" cy="37352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219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Gotta</a:t>
            </a:r>
            <a:r>
              <a:rPr lang="en-US" dirty="0" smtClean="0"/>
              <a:t> Getaway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1346"/>
          </a:xfrm>
        </p:spPr>
        <p:txBody>
          <a:bodyPr>
            <a:normAutofit/>
          </a:bodyPr>
          <a:lstStyle/>
          <a:p>
            <a:r>
              <a:rPr lang="en-US" dirty="0" smtClean="0"/>
              <a:t>Now drag in the witch’s say procedure, and type in “Let’s go ‘save’ the world, </a:t>
            </a:r>
            <a:r>
              <a:rPr lang="en-US" dirty="0" err="1" smtClean="0"/>
              <a:t>sweethang</a:t>
            </a:r>
            <a:r>
              <a:rPr lang="en-US" dirty="0" smtClean="0"/>
              <a:t>!”</a:t>
            </a:r>
          </a:p>
          <a:p>
            <a:r>
              <a:rPr lang="en-US" dirty="0" smtClean="0"/>
              <a:t>When we program, we can make anyone a hero, even the witch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Picture 3" descr="Screen Shot 2013-07-11 at 2.3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10216"/>
            <a:ext cx="9144000" cy="1341393"/>
          </a:xfrm>
          <a:prstGeom prst="rect">
            <a:avLst/>
          </a:prstGeom>
        </p:spPr>
      </p:pic>
      <p:pic>
        <p:nvPicPr>
          <p:cNvPr id="5" name="Picture 4" descr="Screen Shot 2013-07-11 at 2.40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27" y="5863829"/>
            <a:ext cx="4332945" cy="627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902578"/>
            <a:ext cx="2061882" cy="37352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72725" y="4374197"/>
            <a:ext cx="4731494" cy="37352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2061882" y="4560961"/>
            <a:ext cx="2310843" cy="52838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6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Gotta</a:t>
            </a:r>
            <a:r>
              <a:rPr lang="en-US" dirty="0" smtClean="0"/>
              <a:t> Getaway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435"/>
            <a:ext cx="8229600" cy="2239682"/>
          </a:xfrm>
        </p:spPr>
        <p:txBody>
          <a:bodyPr/>
          <a:lstStyle/>
          <a:p>
            <a:r>
              <a:rPr lang="en-US" dirty="0" smtClean="0"/>
              <a:t>When you click                  the witch will move to the dragon and then talk.</a:t>
            </a:r>
          </a:p>
        </p:txBody>
      </p:sp>
      <p:pic>
        <p:nvPicPr>
          <p:cNvPr id="4" name="Picture 3" descr="Screen Shot 2013-07-10 at 11.4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04" y="1159435"/>
            <a:ext cx="1430368" cy="536388"/>
          </a:xfrm>
          <a:prstGeom prst="rect">
            <a:avLst/>
          </a:prstGeom>
        </p:spPr>
      </p:pic>
      <p:pic>
        <p:nvPicPr>
          <p:cNvPr id="5" name="Picture 4" descr="Screen Shot 2013-07-11 at 3.08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552"/>
            <a:ext cx="9144000" cy="7094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905189"/>
            <a:ext cx="8229600" cy="2239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want these things to happen at the same time, so find </a:t>
            </a:r>
            <a:r>
              <a:rPr lang="en-US" b="1" i="1" dirty="0" smtClean="0">
                <a:solidFill>
                  <a:srgbClr val="FF0000"/>
                </a:solidFill>
              </a:rPr>
              <a:t>do together </a:t>
            </a:r>
            <a:r>
              <a:rPr lang="en-US" dirty="0" smtClean="0"/>
              <a:t>in that bottom row.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45648" y="6252882"/>
            <a:ext cx="2256117" cy="50053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3-07-11 at 3.32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41" y="2218951"/>
            <a:ext cx="5050118" cy="28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9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54632"/>
          </a:xfrm>
        </p:spPr>
        <p:txBody>
          <a:bodyPr>
            <a:normAutofit/>
          </a:bodyPr>
          <a:lstStyle/>
          <a:p>
            <a:r>
              <a:rPr lang="en-US" dirty="0" smtClean="0"/>
              <a:t>Now you’ll see the interface for adding objects</a:t>
            </a:r>
          </a:p>
          <a:p>
            <a:r>
              <a:rPr lang="en-US" dirty="0" smtClean="0"/>
              <a:t>The scene view is still there, but now you’ll see a list of object galleries at the bottom</a:t>
            </a:r>
          </a:p>
          <a:p>
            <a:r>
              <a:rPr lang="en-US" dirty="0" smtClean="0"/>
              <a:t>Objects are sorted by the way they move (flyers, swimmers, etc.), or by theme.</a:t>
            </a:r>
            <a:endParaRPr lang="en-US" dirty="0"/>
          </a:p>
        </p:txBody>
      </p:sp>
      <p:pic>
        <p:nvPicPr>
          <p:cNvPr id="4" name="Picture 3" descr="Screen Shot 2013-07-09 at 11.4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4833"/>
            <a:ext cx="9144000" cy="24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18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Gotta</a:t>
            </a:r>
            <a:r>
              <a:rPr lang="en-US" dirty="0" smtClean="0"/>
              <a:t> Getaway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r>
              <a:rPr lang="en-US" dirty="0" smtClean="0"/>
              <a:t>Drag the </a:t>
            </a:r>
            <a:r>
              <a:rPr lang="en-US" i="1" dirty="0" smtClean="0"/>
              <a:t>do together </a:t>
            </a:r>
            <a:r>
              <a:rPr lang="en-US" dirty="0" smtClean="0"/>
              <a:t>into </a:t>
            </a:r>
            <a:r>
              <a:rPr lang="en-US" dirty="0" err="1" smtClean="0"/>
              <a:t>myFirstMethod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drag multiple lines of code into the do together to execute them at the same time.</a:t>
            </a:r>
          </a:p>
          <a:p>
            <a:r>
              <a:rPr lang="en-US" dirty="0" smtClean="0"/>
              <a:t>Drag in the last two: the </a:t>
            </a:r>
            <a:r>
              <a:rPr lang="en-US" dirty="0" err="1" smtClean="0"/>
              <a:t>moveto</a:t>
            </a:r>
            <a:r>
              <a:rPr lang="en-US" dirty="0" smtClean="0"/>
              <a:t> and the say.</a:t>
            </a:r>
            <a:endParaRPr lang="en-US" dirty="0"/>
          </a:p>
        </p:txBody>
      </p:sp>
      <p:pic>
        <p:nvPicPr>
          <p:cNvPr id="5" name="Picture 4" descr="Screen Shot 2013-07-11 at 3.3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93882"/>
            <a:ext cx="9162539" cy="27641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90706" y="4542118"/>
            <a:ext cx="1314823" cy="158404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44588" y="5244354"/>
            <a:ext cx="1180353" cy="143435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200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err="1" smtClean="0"/>
              <a:t>Gotta</a:t>
            </a:r>
            <a:r>
              <a:rPr lang="en-US" dirty="0" smtClean="0"/>
              <a:t> Getaway</a:t>
            </a:r>
            <a:endParaRPr lang="en-US" dirty="0"/>
          </a:p>
        </p:txBody>
      </p:sp>
      <p:pic>
        <p:nvPicPr>
          <p:cNvPr id="4" name="Content Placeholder 3" descr="Screen Shot 2013-07-11 at 3.38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r="1427"/>
          <a:stretch>
            <a:fillRect/>
          </a:stretch>
        </p:blipFill>
        <p:spPr>
          <a:xfrm>
            <a:off x="313765" y="2151529"/>
            <a:ext cx="8557821" cy="4706472"/>
          </a:xfrm>
        </p:spPr>
      </p:pic>
      <p:sp>
        <p:nvSpPr>
          <p:cNvPr id="5" name="TextBox 4"/>
          <p:cNvSpPr txBox="1"/>
          <p:nvPr/>
        </p:nvSpPr>
        <p:spPr>
          <a:xfrm>
            <a:off x="128494" y="1485612"/>
            <a:ext cx="88793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Now the witch will walk and talk at the same time!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55550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 smtClean="0"/>
              <a:t>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600200"/>
            <a:ext cx="8875059" cy="3031191"/>
          </a:xfrm>
        </p:spPr>
        <p:txBody>
          <a:bodyPr>
            <a:normAutofit/>
          </a:bodyPr>
          <a:lstStyle/>
          <a:p>
            <a:r>
              <a:rPr lang="en-US" dirty="0" smtClean="0"/>
              <a:t>We’ll make the dragon fly away when we press ‘F.’</a:t>
            </a:r>
          </a:p>
          <a:p>
            <a:r>
              <a:rPr lang="en-US" dirty="0" smtClean="0"/>
              <a:t>To do so, we’ll write the shortest method ever.</a:t>
            </a:r>
          </a:p>
          <a:p>
            <a:r>
              <a:rPr lang="en-US" dirty="0" smtClean="0"/>
              <a:t>Click                in the upper left, then select </a:t>
            </a:r>
            <a:r>
              <a:rPr lang="en-US" b="1" i="1" dirty="0" err="1" smtClean="0">
                <a:solidFill>
                  <a:srgbClr val="FF0000"/>
                </a:solidFill>
              </a:rPr>
              <a:t>BabyDragon</a:t>
            </a:r>
            <a:r>
              <a:rPr lang="en-US" b="1" i="1" dirty="0" smtClean="0">
                <a:solidFill>
                  <a:srgbClr val="FF0000"/>
                </a:solidFill>
              </a:rPr>
              <a:t> &gt; + Add </a:t>
            </a:r>
            <a:r>
              <a:rPr lang="en-US" b="1" i="1" dirty="0" err="1" smtClean="0">
                <a:solidFill>
                  <a:srgbClr val="FF0000"/>
                </a:solidFill>
              </a:rPr>
              <a:t>BabyDragon</a:t>
            </a:r>
            <a:r>
              <a:rPr lang="en-US" b="1" i="1" dirty="0" smtClean="0">
                <a:solidFill>
                  <a:srgbClr val="FF0000"/>
                </a:solidFill>
              </a:rPr>
              <a:t> Procedure…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Call the method “Fly”</a:t>
            </a:r>
          </a:p>
        </p:txBody>
      </p:sp>
      <p:pic>
        <p:nvPicPr>
          <p:cNvPr id="6" name="Picture 5" descr="Screen Shot 2013-07-11 at 3.5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1391"/>
            <a:ext cx="9152078" cy="2210547"/>
          </a:xfrm>
          <a:prstGeom prst="rect">
            <a:avLst/>
          </a:prstGeom>
        </p:spPr>
      </p:pic>
      <p:pic>
        <p:nvPicPr>
          <p:cNvPr id="7" name="Picture 6" descr="Screen Shot 2013-07-11 at 3.5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17" y="2709209"/>
            <a:ext cx="1264024" cy="6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944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 smtClean="0"/>
              <a:t>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31682"/>
          </a:xfrm>
        </p:spPr>
        <p:txBody>
          <a:bodyPr/>
          <a:lstStyle/>
          <a:p>
            <a:r>
              <a:rPr lang="en-US" dirty="0" smtClean="0"/>
              <a:t>When the tab pops up, just drag in the </a:t>
            </a:r>
            <a:r>
              <a:rPr lang="en-US" dirty="0" err="1" smtClean="0"/>
              <a:t>babyDragon’s</a:t>
            </a:r>
            <a:r>
              <a:rPr lang="en-US" dirty="0" smtClean="0"/>
              <a:t> move method.</a:t>
            </a:r>
          </a:p>
          <a:p>
            <a:r>
              <a:rPr lang="en-US" dirty="0" smtClean="0"/>
              <a:t>Select up &gt; 10 meters.  That’s it!</a:t>
            </a:r>
            <a:endParaRPr lang="en-US" dirty="0"/>
          </a:p>
        </p:txBody>
      </p:sp>
      <p:pic>
        <p:nvPicPr>
          <p:cNvPr id="4" name="Picture 3" descr="Screen Shot 2013-07-11 at 4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228274"/>
            <a:ext cx="7634941" cy="36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89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 smtClean="0"/>
              <a:t>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77565"/>
          </a:xfrm>
        </p:spPr>
        <p:txBody>
          <a:bodyPr/>
          <a:lstStyle/>
          <a:p>
            <a:r>
              <a:rPr lang="en-US" dirty="0" smtClean="0"/>
              <a:t>To make our method happen when we press ‘F,’ we’ll use what we call an </a:t>
            </a:r>
            <a:r>
              <a:rPr lang="en-US" i="1" dirty="0" smtClean="0"/>
              <a:t>event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Click the </a:t>
            </a:r>
            <a:r>
              <a:rPr lang="en-US" b="1" i="1" dirty="0" err="1" smtClean="0">
                <a:solidFill>
                  <a:srgbClr val="FF0000"/>
                </a:solidFill>
              </a:rPr>
              <a:t>initializeEventListeners</a:t>
            </a:r>
            <a:r>
              <a:rPr lang="en-US" dirty="0" smtClean="0"/>
              <a:t> tab at the top of the code editor panel.</a:t>
            </a:r>
            <a:endParaRPr lang="en-US" dirty="0"/>
          </a:p>
        </p:txBody>
      </p:sp>
      <p:pic>
        <p:nvPicPr>
          <p:cNvPr id="4" name="Picture 3" descr="Screen Shot 2013-07-11 at 3.4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913"/>
            <a:ext cx="9144000" cy="840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3648" y="5012764"/>
            <a:ext cx="3750233" cy="60851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57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/>
              <a:t> </a:t>
            </a:r>
            <a:r>
              <a:rPr lang="en-US" dirty="0" smtClean="0"/>
              <a:t>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00741"/>
          </a:xfrm>
        </p:spPr>
        <p:txBody>
          <a:bodyPr/>
          <a:lstStyle/>
          <a:p>
            <a:r>
              <a:rPr lang="en-US" dirty="0" smtClean="0"/>
              <a:t>Here you will see a mysterious block of code.</a:t>
            </a:r>
          </a:p>
        </p:txBody>
      </p:sp>
      <p:pic>
        <p:nvPicPr>
          <p:cNvPr id="4" name="Picture 3" descr="Screen Shot 2013-07-11 at 3.4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7" y="2351606"/>
            <a:ext cx="5244353" cy="24191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70718"/>
            <a:ext cx="8686800" cy="208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Events tell the program WHEN to </a:t>
            </a:r>
            <a:r>
              <a:rPr lang="en-US" dirty="0" smtClean="0"/>
              <a:t>execute</a:t>
            </a:r>
            <a:r>
              <a:rPr lang="en-US" dirty="0" smtClean="0"/>
              <a:t> code.</a:t>
            </a:r>
            <a:endParaRPr lang="en-US" dirty="0" smtClean="0"/>
          </a:p>
          <a:p>
            <a:r>
              <a:rPr lang="en-US" dirty="0" smtClean="0"/>
              <a:t>This code means that when we press run, the program executes </a:t>
            </a:r>
            <a:r>
              <a:rPr lang="en-US" dirty="0" err="1" smtClean="0"/>
              <a:t>myFirstMethod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0709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Eventure</a:t>
            </a:r>
            <a:r>
              <a:rPr lang="en-US" dirty="0"/>
              <a:t>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782"/>
            <a:ext cx="8229600" cy="4525963"/>
          </a:xfrm>
        </p:spPr>
        <p:txBody>
          <a:bodyPr/>
          <a:lstStyle/>
          <a:p>
            <a:r>
              <a:rPr lang="en-US" dirty="0" smtClean="0"/>
              <a:t>To make a new event, select </a:t>
            </a:r>
            <a:r>
              <a:rPr lang="en-US" b="1" i="1" dirty="0" smtClean="0">
                <a:solidFill>
                  <a:srgbClr val="FF0000"/>
                </a:solidFill>
              </a:rPr>
              <a:t>Add Event Listener v &gt; Keyboard &gt; </a:t>
            </a:r>
            <a:r>
              <a:rPr lang="en-US" b="1" i="1" dirty="0" err="1" smtClean="0">
                <a:solidFill>
                  <a:srgbClr val="FF0000"/>
                </a:solidFill>
              </a:rPr>
              <a:t>addKeyPressListener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7-11 at 4.1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2" y="2582581"/>
            <a:ext cx="9172662" cy="2206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1294" y="3691216"/>
            <a:ext cx="4392706" cy="52294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568699"/>
            <a:ext cx="1522780" cy="40565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094940"/>
            <a:ext cx="8229600" cy="1509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You’ll see your new </a:t>
            </a:r>
            <a:r>
              <a:rPr lang="en-US" dirty="0" err="1" smtClean="0"/>
              <a:t>keyPressed</a:t>
            </a:r>
            <a:r>
              <a:rPr lang="en-US" dirty="0" smtClean="0"/>
              <a:t> event, but right now it doesn’t do anything.  We’ll change that.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2780" y="3824941"/>
            <a:ext cx="1958514" cy="14941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382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 smtClean="0"/>
              <a:t> Time!</a:t>
            </a:r>
            <a:endParaRPr lang="en-US" dirty="0"/>
          </a:p>
        </p:txBody>
      </p:sp>
      <p:pic>
        <p:nvPicPr>
          <p:cNvPr id="4" name="Picture 3" descr="Screen Shot 2013-07-12 at 10.35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07547"/>
            <a:ext cx="9117829" cy="177874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64875"/>
            <a:ext cx="8229600" cy="209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want the event to execute </a:t>
            </a:r>
            <a:r>
              <a:rPr lang="en-US" i="1" dirty="0" smtClean="0"/>
              <a:t>if</a:t>
            </a:r>
            <a:r>
              <a:rPr lang="en-US" dirty="0" smtClean="0"/>
              <a:t> we press ‘F’ so drag where it says </a:t>
            </a:r>
            <a:r>
              <a:rPr lang="en-US" b="1" i="1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at the bottom of the screen to the conveniently-named </a:t>
            </a:r>
            <a:r>
              <a:rPr lang="en-US" i="1" dirty="0" smtClean="0"/>
              <a:t>drop statement here</a:t>
            </a:r>
            <a:r>
              <a:rPr lang="en-US" dirty="0" smtClean="0"/>
              <a:t> part of your event.</a:t>
            </a:r>
            <a:endParaRPr lang="en-US" dirty="0"/>
          </a:p>
        </p:txBody>
      </p:sp>
      <p:pic>
        <p:nvPicPr>
          <p:cNvPr id="6" name="Picture 5" descr="Screen Shot 2013-07-12 at 10.38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43015"/>
            <a:ext cx="9117829" cy="6149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3412" y="6243015"/>
            <a:ext cx="1210235" cy="58510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781176"/>
            <a:ext cx="2587812" cy="40341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3197412" y="4982882"/>
            <a:ext cx="2987016" cy="126013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522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 smtClean="0"/>
              <a:t>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9840"/>
            <a:ext cx="9042400" cy="1718512"/>
          </a:xfrm>
        </p:spPr>
        <p:txBody>
          <a:bodyPr>
            <a:noAutofit/>
          </a:bodyPr>
          <a:lstStyle/>
          <a:p>
            <a:r>
              <a:rPr lang="en-US" dirty="0" smtClean="0"/>
              <a:t>This </a:t>
            </a:r>
            <a:r>
              <a:rPr lang="en-US" dirty="0" smtClean="0"/>
              <a:t>block</a:t>
            </a:r>
            <a:r>
              <a:rPr lang="en-US" dirty="0" smtClean="0"/>
              <a:t> </a:t>
            </a:r>
            <a:r>
              <a:rPr lang="en-US" dirty="0" smtClean="0"/>
              <a:t>says </a:t>
            </a:r>
            <a:r>
              <a:rPr lang="en-US" dirty="0" smtClean="0"/>
              <a:t>IF</a:t>
            </a:r>
            <a:r>
              <a:rPr lang="en-US" dirty="0" smtClean="0"/>
              <a:t> something </a:t>
            </a:r>
            <a:r>
              <a:rPr lang="en-US" dirty="0" smtClean="0"/>
              <a:t>is </a:t>
            </a:r>
            <a:r>
              <a:rPr lang="en-US" dirty="0" smtClean="0"/>
              <a:t>true (</a:t>
            </a:r>
            <a:r>
              <a:rPr lang="en-US" dirty="0" err="1" smtClean="0"/>
              <a:t>ie</a:t>
            </a:r>
            <a:r>
              <a:rPr lang="en-US" dirty="0" smtClean="0"/>
              <a:t>: if ‘F’ was pressed)</a:t>
            </a:r>
            <a:r>
              <a:rPr lang="en-US" dirty="0" smtClean="0"/>
              <a:t>, then </a:t>
            </a:r>
            <a:r>
              <a:rPr lang="en-US" dirty="0" smtClean="0"/>
              <a:t>execute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code in the first section</a:t>
            </a:r>
            <a:r>
              <a:rPr lang="en-US" dirty="0" smtClean="0"/>
              <a:t>.  ELSE </a:t>
            </a:r>
            <a:r>
              <a:rPr lang="en-US" dirty="0" smtClean="0"/>
              <a:t>(if it </a:t>
            </a:r>
            <a:r>
              <a:rPr lang="en-US" dirty="0" smtClean="0"/>
              <a:t>wasn’t</a:t>
            </a:r>
            <a:r>
              <a:rPr lang="en-US" dirty="0" smtClean="0"/>
              <a:t> </a:t>
            </a:r>
            <a:r>
              <a:rPr lang="en-US" dirty="0" smtClean="0"/>
              <a:t>‘F’), </a:t>
            </a:r>
            <a:r>
              <a:rPr lang="en-US" dirty="0" smtClean="0"/>
              <a:t>execute</a:t>
            </a:r>
            <a:r>
              <a:rPr lang="en-US" dirty="0" smtClean="0"/>
              <a:t> </a:t>
            </a:r>
            <a:r>
              <a:rPr lang="en-US" dirty="0" smtClean="0"/>
              <a:t>the second section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3-07-12 at 10.47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4" y="2958352"/>
            <a:ext cx="9154894" cy="290381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743392"/>
            <a:ext cx="8229600" cy="1134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Drag where it says </a:t>
            </a:r>
            <a:r>
              <a:rPr lang="en-US" b="1" i="1" dirty="0" smtClean="0">
                <a:solidFill>
                  <a:srgbClr val="FF0000"/>
                </a:solidFill>
              </a:rPr>
              <a:t>e </a:t>
            </a:r>
            <a:r>
              <a:rPr lang="en-US" b="1" i="1" dirty="0" err="1" smtClean="0">
                <a:solidFill>
                  <a:srgbClr val="FF0000"/>
                </a:solidFill>
              </a:rPr>
              <a:t>isKey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key: ??? </a:t>
            </a:r>
            <a:r>
              <a:rPr lang="en-US" dirty="0" smtClean="0"/>
              <a:t>over where it says </a:t>
            </a:r>
            <a:r>
              <a:rPr lang="en-US" i="1" dirty="0" smtClean="0"/>
              <a:t>true</a:t>
            </a:r>
            <a:r>
              <a:rPr lang="en-US" dirty="0" smtClean="0"/>
              <a:t>, and select </a:t>
            </a:r>
            <a:r>
              <a:rPr lang="en-US" b="1" i="1" dirty="0" smtClean="0">
                <a:solidFill>
                  <a:srgbClr val="FF0000"/>
                </a:solidFill>
              </a:rPr>
              <a:t>letters (A-Z) &gt; 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9482" y="3361764"/>
            <a:ext cx="2154518" cy="40341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1882" y="4069975"/>
            <a:ext cx="687294" cy="40042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1"/>
            <a:endCxn id="8" idx="3"/>
          </p:cNvCxnSpPr>
          <p:nvPr/>
        </p:nvCxnSpPr>
        <p:spPr>
          <a:xfrm flipH="1">
            <a:off x="1479176" y="3563470"/>
            <a:ext cx="5510306" cy="70671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9614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08"/>
            <a:ext cx="8229600" cy="1143000"/>
          </a:xfrm>
        </p:spPr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 smtClean="0"/>
              <a:t>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307"/>
            <a:ext cx="8229600" cy="5902045"/>
          </a:xfrm>
        </p:spPr>
        <p:txBody>
          <a:bodyPr/>
          <a:lstStyle/>
          <a:p>
            <a:r>
              <a:rPr lang="en-US" dirty="0" smtClean="0"/>
              <a:t>Now things make slightly more sense…</a:t>
            </a:r>
          </a:p>
          <a:p>
            <a:r>
              <a:rPr lang="en-US" dirty="0" smtClean="0"/>
              <a:t>If the key we pressed (“</a:t>
            </a:r>
            <a:r>
              <a:rPr lang="en-US" i="1" dirty="0" smtClean="0"/>
              <a:t>e</a:t>
            </a:r>
            <a:r>
              <a:rPr lang="en-US" dirty="0" smtClean="0"/>
              <a:t>”) was ‘F,’ then we’ll do the first &lt;</a:t>
            </a:r>
            <a:r>
              <a:rPr lang="en-US" i="1" dirty="0" smtClean="0"/>
              <a:t>drop statement here</a:t>
            </a:r>
            <a:r>
              <a:rPr lang="en-US" dirty="0" smtClean="0"/>
              <a:t>&gt; blank.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all we have to do is change &lt;</a:t>
            </a:r>
            <a:r>
              <a:rPr lang="en-US" i="1" dirty="0" smtClean="0"/>
              <a:t>drop statement here</a:t>
            </a:r>
            <a:r>
              <a:rPr lang="en-US" dirty="0" smtClean="0"/>
              <a:t>&gt; to our fly procedure.</a:t>
            </a:r>
          </a:p>
        </p:txBody>
      </p:sp>
      <p:pic>
        <p:nvPicPr>
          <p:cNvPr id="4" name="Picture 3" descr="Screen Shot 2013-07-12 at 10.5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11" y="2756103"/>
            <a:ext cx="5467724" cy="298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4235" y="3780119"/>
            <a:ext cx="3884706" cy="68729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6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38" y="1600200"/>
            <a:ext cx="3472710" cy="4525963"/>
          </a:xfrm>
        </p:spPr>
        <p:txBody>
          <a:bodyPr/>
          <a:lstStyle/>
          <a:p>
            <a:r>
              <a:rPr lang="en-US" dirty="0" smtClean="0"/>
              <a:t>There’s also a pane on the right that will let us move and change objects once we add them.</a:t>
            </a:r>
            <a:endParaRPr lang="en-US" dirty="0"/>
          </a:p>
        </p:txBody>
      </p:sp>
      <p:pic>
        <p:nvPicPr>
          <p:cNvPr id="4" name="Picture 3" descr="Screen Shot 2013-07-09 at 11.45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83" y="1417638"/>
            <a:ext cx="4546600" cy="5283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29948" y="1600200"/>
            <a:ext cx="1768510" cy="1237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Move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2250831" y="4300064"/>
            <a:ext cx="2114452" cy="1398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34462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 smtClean="0"/>
              <a:t>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78859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 err="1" smtClean="0"/>
              <a:t>this.babyDragon</a:t>
            </a:r>
            <a:r>
              <a:rPr lang="en-US" dirty="0" smtClean="0"/>
              <a:t> from the list of objects on the left.</a:t>
            </a:r>
            <a:endParaRPr lang="en-US" dirty="0"/>
          </a:p>
        </p:txBody>
      </p:sp>
      <p:pic>
        <p:nvPicPr>
          <p:cNvPr id="4" name="Picture 3" descr="Screen Shot 2013-07-12 at 10.58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059"/>
            <a:ext cx="9161804" cy="10765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55571"/>
            <a:ext cx="8229600" cy="117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Your </a:t>
            </a:r>
            <a:r>
              <a:rPr lang="en-US" i="1" dirty="0" smtClean="0"/>
              <a:t>fly</a:t>
            </a:r>
            <a:r>
              <a:rPr lang="en-US" dirty="0" smtClean="0"/>
              <a:t> procedure will be in the top group, locate it.</a:t>
            </a:r>
            <a:endParaRPr lang="en-US" dirty="0"/>
          </a:p>
        </p:txBody>
      </p:sp>
      <p:pic>
        <p:nvPicPr>
          <p:cNvPr id="6" name="Picture 5" descr="Screen Shot 2013-07-12 at 11.10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0841"/>
            <a:ext cx="9039412" cy="19071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4116" y="6116916"/>
            <a:ext cx="3929531" cy="63649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18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7-12 at 11.1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471"/>
            <a:ext cx="9138532" cy="2913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 smtClean="0"/>
              <a:t>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494"/>
            <a:ext cx="8229600" cy="4525963"/>
          </a:xfrm>
        </p:spPr>
        <p:txBody>
          <a:bodyPr/>
          <a:lstStyle/>
          <a:p>
            <a:r>
              <a:rPr lang="en-US" dirty="0" smtClean="0"/>
              <a:t>Drag </a:t>
            </a:r>
            <a:r>
              <a:rPr lang="en-US" i="1" dirty="0" err="1" smtClean="0"/>
              <a:t>this.babyDragon</a:t>
            </a:r>
            <a:r>
              <a:rPr lang="en-US" i="1" dirty="0" smtClean="0"/>
              <a:t> fly </a:t>
            </a:r>
            <a:r>
              <a:rPr lang="en-US" dirty="0" smtClean="0"/>
              <a:t>into the top part of the if statement.</a:t>
            </a:r>
          </a:p>
          <a:p>
            <a:r>
              <a:rPr lang="en-US" dirty="0" smtClean="0"/>
              <a:t>Now </a:t>
            </a:r>
            <a:r>
              <a:rPr lang="en-US" i="1" dirty="0" smtClean="0"/>
              <a:t>if</a:t>
            </a:r>
            <a:r>
              <a:rPr lang="en-US" dirty="0" smtClean="0"/>
              <a:t> the key we press is ‘F,’ the dragon flies.  Otherwise, nothing happens.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911410" y="6116916"/>
            <a:ext cx="2046943" cy="40042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19059" y="5537621"/>
            <a:ext cx="2450353" cy="40896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>
          <a:xfrm flipV="1">
            <a:off x="2958353" y="5742105"/>
            <a:ext cx="2360706" cy="57502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122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79"/>
            <a:ext cx="8229600" cy="1143000"/>
          </a:xfrm>
        </p:spPr>
        <p:txBody>
          <a:bodyPr/>
          <a:lstStyle/>
          <a:p>
            <a:r>
              <a:rPr lang="en-US" dirty="0" err="1" smtClean="0"/>
              <a:t>Eventure</a:t>
            </a:r>
            <a:r>
              <a:rPr lang="en-US" dirty="0" smtClean="0"/>
              <a:t>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8579"/>
            <a:ext cx="8387976" cy="1612152"/>
          </a:xfrm>
        </p:spPr>
        <p:txBody>
          <a:bodyPr/>
          <a:lstStyle/>
          <a:p>
            <a:r>
              <a:rPr lang="en-US" dirty="0" smtClean="0"/>
              <a:t>Now, if you click inside the window while the program is running (a necessary step), then press ‘F,’ the dragon will fly.</a:t>
            </a: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98588"/>
            <a:ext cx="4096871" cy="3993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will happen whenever you press F, but the user won’t know to do it until he/she is told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Right now, the dragon will ditch the witch.</a:t>
            </a:r>
          </a:p>
        </p:txBody>
      </p:sp>
      <p:pic>
        <p:nvPicPr>
          <p:cNvPr id="5" name="Picture 4" descr="Screen Shot 2013-07-12 at 11.1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2" y="2771195"/>
            <a:ext cx="3735294" cy="41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65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7-12 at 11.4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5067899"/>
            <a:ext cx="9185836" cy="785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Planes, Trains, and Dragons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moved the witch to the dragon, but we didn’t tell her to </a:t>
            </a:r>
            <a:r>
              <a:rPr lang="en-US" i="1" dirty="0" smtClean="0"/>
              <a:t>ride</a:t>
            </a:r>
            <a:r>
              <a:rPr lang="en-US" dirty="0" smtClean="0"/>
              <a:t> the dragon.</a:t>
            </a:r>
          </a:p>
          <a:p>
            <a:r>
              <a:rPr lang="en-US" dirty="0" smtClean="0"/>
              <a:t>To do so, we’ll use a </a:t>
            </a:r>
            <a:r>
              <a:rPr lang="en-US" i="1" dirty="0" smtClean="0"/>
              <a:t>vehicle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Switch back to the </a:t>
            </a:r>
            <a:r>
              <a:rPr lang="en-US" i="1" dirty="0" err="1" smtClean="0"/>
              <a:t>myFirstMethod</a:t>
            </a:r>
            <a:r>
              <a:rPr lang="en-US" dirty="0" smtClean="0"/>
              <a:t> procedure tab!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04000" y="5238699"/>
            <a:ext cx="2540000" cy="61483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11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Planes, Trains, and Dragons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0506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 err="1" smtClean="0"/>
              <a:t>this.witch</a:t>
            </a:r>
            <a:r>
              <a:rPr lang="en-US" dirty="0" smtClean="0"/>
              <a:t> in your list of objects.</a:t>
            </a:r>
            <a:endParaRPr lang="en-US" dirty="0"/>
          </a:p>
        </p:txBody>
      </p:sp>
      <p:pic>
        <p:nvPicPr>
          <p:cNvPr id="4" name="Picture 3" descr="Screen Shot 2013-07-12 at 11.2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706"/>
            <a:ext cx="9158680" cy="133499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13630"/>
            <a:ext cx="8229600" cy="2023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She (like all objects) has a procedure called </a:t>
            </a:r>
            <a:r>
              <a:rPr lang="en-US" b="1" i="1" dirty="0" err="1" smtClean="0">
                <a:solidFill>
                  <a:srgbClr val="FF0000"/>
                </a:solidFill>
              </a:rPr>
              <a:t>setVehicle</a:t>
            </a:r>
            <a:r>
              <a:rPr lang="en-US" dirty="0" smtClean="0"/>
              <a:t> towards the bottom.  Locate it.</a:t>
            </a:r>
            <a:endParaRPr lang="en-US" dirty="0"/>
          </a:p>
        </p:txBody>
      </p:sp>
      <p:pic>
        <p:nvPicPr>
          <p:cNvPr id="6" name="Picture 5" descr="Screen Shot 2013-07-12 at 11.4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909"/>
            <a:ext cx="9174052" cy="14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733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7-12 at 11.50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9582"/>
            <a:ext cx="9144000" cy="2716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1143000"/>
          </a:xfrm>
        </p:spPr>
        <p:txBody>
          <a:bodyPr/>
          <a:lstStyle/>
          <a:p>
            <a:r>
              <a:rPr lang="en-US" dirty="0" smtClean="0"/>
              <a:t>Planes, Trains, and Dragons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697"/>
            <a:ext cx="8229600" cy="2837330"/>
          </a:xfrm>
        </p:spPr>
        <p:txBody>
          <a:bodyPr/>
          <a:lstStyle/>
          <a:p>
            <a:r>
              <a:rPr lang="en-US" dirty="0" smtClean="0"/>
              <a:t>Drag the </a:t>
            </a:r>
            <a:r>
              <a:rPr lang="en-US" i="1" dirty="0" err="1" smtClean="0"/>
              <a:t>setVehicle</a:t>
            </a:r>
            <a:r>
              <a:rPr lang="en-US" dirty="0" smtClean="0"/>
              <a:t> procedure into the </a:t>
            </a:r>
            <a:r>
              <a:rPr lang="en-US" i="1" dirty="0" err="1" smtClean="0"/>
              <a:t>doTogether</a:t>
            </a:r>
            <a:r>
              <a:rPr lang="en-US" dirty="0" smtClean="0"/>
              <a:t> at the bottom of </a:t>
            </a:r>
            <a:r>
              <a:rPr lang="en-US" i="1" dirty="0" err="1" smtClean="0"/>
              <a:t>myFirstMethod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Select </a:t>
            </a:r>
            <a:r>
              <a:rPr lang="en-US" b="1" i="1" dirty="0" err="1" smtClean="0">
                <a:solidFill>
                  <a:srgbClr val="FF0000"/>
                </a:solidFill>
              </a:rPr>
              <a:t>this.babyDragon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0470" y="5040996"/>
            <a:ext cx="4183530" cy="61483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6188" y="5655827"/>
            <a:ext cx="8229600" cy="28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Setting a vehicle makes one object ride the other; in this case, the witch rides the dragon.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44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Planes, Trains, and Dragons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also never forget to give our users instructions, so make the dragon think “Press ‘F’ to make me fly!” </a:t>
            </a:r>
            <a:r>
              <a:rPr lang="en-US" i="1" dirty="0" smtClean="0"/>
              <a:t>after </a:t>
            </a:r>
            <a:r>
              <a:rPr lang="en-US" dirty="0" smtClean="0"/>
              <a:t>the do together.</a:t>
            </a:r>
          </a:p>
          <a:p>
            <a:r>
              <a:rPr lang="en-US" dirty="0" smtClean="0"/>
              <a:t>You’ll have to select dragon in the object list, and then his think procedure.</a:t>
            </a:r>
            <a:endParaRPr lang="en-US" dirty="0"/>
          </a:p>
        </p:txBody>
      </p:sp>
      <p:pic>
        <p:nvPicPr>
          <p:cNvPr id="4" name="Picture 3" descr="Screen Shot 2013-07-12 at 1.2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415"/>
            <a:ext cx="9144000" cy="23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23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1143000"/>
          </a:xfrm>
        </p:spPr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697"/>
            <a:ext cx="8229600" cy="4525963"/>
          </a:xfrm>
        </p:spPr>
        <p:txBody>
          <a:bodyPr/>
          <a:lstStyle/>
          <a:p>
            <a:r>
              <a:rPr lang="en-US" dirty="0" smtClean="0"/>
              <a:t>Here’s the “final” code from </a:t>
            </a:r>
            <a:r>
              <a:rPr lang="en-US" dirty="0" err="1" smtClean="0"/>
              <a:t>myFirstMethod</a:t>
            </a:r>
            <a:r>
              <a:rPr lang="en-US" dirty="0" smtClean="0"/>
              <a:t>:</a:t>
            </a:r>
          </a:p>
        </p:txBody>
      </p:sp>
      <p:pic>
        <p:nvPicPr>
          <p:cNvPr id="4" name="Picture 3" descr="Screen Shot 2013-07-12 at 1.2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987175"/>
            <a:ext cx="9120992" cy="487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791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3" y="0"/>
            <a:ext cx="6894287" cy="3332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4" y="3375859"/>
            <a:ext cx="6894287" cy="348214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2" y="629381"/>
            <a:ext cx="2249713" cy="2073475"/>
          </a:xfrm>
        </p:spPr>
        <p:txBody>
          <a:bodyPr/>
          <a:lstStyle/>
          <a:p>
            <a:r>
              <a:rPr lang="en-US" dirty="0" smtClean="0"/>
              <a:t>Here’s the </a:t>
            </a:r>
            <a:r>
              <a:rPr lang="en-US" dirty="0" smtClean="0"/>
              <a:t>code </a:t>
            </a:r>
            <a:r>
              <a:rPr lang="en-US" dirty="0" smtClean="0"/>
              <a:t>from </a:t>
            </a:r>
            <a:r>
              <a:rPr lang="en-US" dirty="0" smtClean="0"/>
              <a:t>witch celebrate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" y="4580739"/>
            <a:ext cx="2249713" cy="10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And from our event: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4544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18" y="4034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witch flies away to </a:t>
            </a:r>
            <a:r>
              <a:rPr lang="en-US" dirty="0" smtClean="0"/>
              <a:t>save </a:t>
            </a:r>
            <a:r>
              <a:rPr lang="en-US" dirty="0" smtClean="0"/>
              <a:t>the world, so we’re done, right??  Well, </a:t>
            </a:r>
            <a:r>
              <a:rPr lang="en-US" dirty="0" err="1" smtClean="0"/>
              <a:t>sorta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3-07-12 at 2.2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9" y="1712327"/>
            <a:ext cx="9148619" cy="51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8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4801"/>
          </a:xfrm>
        </p:spPr>
        <p:txBody>
          <a:bodyPr/>
          <a:lstStyle/>
          <a:p>
            <a:r>
              <a:rPr lang="en-US" dirty="0" smtClean="0"/>
              <a:t>Now, click the </a:t>
            </a:r>
            <a:r>
              <a:rPr lang="en-US" b="1" i="1" dirty="0" smtClean="0">
                <a:solidFill>
                  <a:srgbClr val="FF0000"/>
                </a:solidFill>
              </a:rPr>
              <a:t>Browse Gallery By Theme</a:t>
            </a:r>
            <a:r>
              <a:rPr lang="en-US" dirty="0" smtClean="0"/>
              <a:t> tab above the list of galleries so we can add in a bunch of “fantasy” objects.</a:t>
            </a:r>
            <a:endParaRPr lang="en-US" dirty="0"/>
          </a:p>
        </p:txBody>
      </p:sp>
      <p:pic>
        <p:nvPicPr>
          <p:cNvPr id="4" name="Picture 3" descr="Screen Shot 2013-07-09 at 11.4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9677"/>
            <a:ext cx="9153945" cy="3498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4865" y="3215001"/>
            <a:ext cx="3102931" cy="96450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37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286434"/>
            <a:ext cx="8860118" cy="55715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We’ve gone through a lot of tough concepts really fast: </a:t>
            </a:r>
            <a:r>
              <a:rPr lang="en-US" dirty="0" err="1" smtClean="0"/>
              <a:t>asSeenBy</a:t>
            </a:r>
            <a:r>
              <a:rPr lang="en-US" dirty="0" smtClean="0"/>
              <a:t>, loops, conditionals, events…</a:t>
            </a:r>
          </a:p>
          <a:p>
            <a:r>
              <a:rPr lang="en-US" dirty="0" smtClean="0"/>
              <a:t>These take college students </a:t>
            </a:r>
            <a:r>
              <a:rPr lang="en-US" i="1" dirty="0" smtClean="0"/>
              <a:t>weeks</a:t>
            </a:r>
            <a:r>
              <a:rPr lang="en-US" dirty="0" smtClean="0"/>
              <a:t> to learn.  You might have done it in an hour.</a:t>
            </a:r>
          </a:p>
          <a:p>
            <a:r>
              <a:rPr lang="en-US" dirty="0" smtClean="0"/>
              <a:t>So…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PRACTICE!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Elaborate on this story!  Create new stories!  Make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i="1" dirty="0" smtClean="0">
                <a:solidFill>
                  <a:srgbClr val="FF0000"/>
                </a:solidFill>
              </a:rPr>
              <a:t>artians crash land on Earth. Make a troll attack a castle.  Have a coyote discover buried treasure in the desert.  Make a fat cat eat food.  Make an explorer encounter a yeti in the arctic… </a:t>
            </a:r>
            <a:endParaRPr lang="en-US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086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38"/>
            <a:ext cx="8402918" cy="2359212"/>
          </a:xfrm>
        </p:spPr>
        <p:txBody>
          <a:bodyPr/>
          <a:lstStyle/>
          <a:p>
            <a:r>
              <a:rPr lang="en-US" dirty="0" smtClean="0"/>
              <a:t>To start: extend this project.</a:t>
            </a:r>
          </a:p>
          <a:p>
            <a:r>
              <a:rPr lang="en-US" dirty="0" smtClean="0"/>
              <a:t>Try making the witch do a dance!</a:t>
            </a:r>
          </a:p>
          <a:p>
            <a:r>
              <a:rPr lang="en-US" dirty="0" smtClean="0"/>
              <a:t>Add in an adult dragon!  Change camera views!</a:t>
            </a:r>
            <a:endParaRPr lang="en-US" dirty="0"/>
          </a:p>
        </p:txBody>
      </p:sp>
      <p:pic>
        <p:nvPicPr>
          <p:cNvPr id="4" name="Picture 3" descr="Screen Shot 2013-07-12 at 12.0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03176"/>
            <a:ext cx="7794769" cy="38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3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79"/>
            <a:ext cx="8229600" cy="1143000"/>
          </a:xfrm>
        </p:spPr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178579"/>
            <a:ext cx="4288117" cy="5679421"/>
          </a:xfrm>
        </p:spPr>
        <p:txBody>
          <a:bodyPr>
            <a:normAutofit/>
          </a:bodyPr>
          <a:lstStyle/>
          <a:p>
            <a:r>
              <a:rPr lang="en-US" dirty="0" smtClean="0"/>
              <a:t>Find out how to use functions!</a:t>
            </a:r>
          </a:p>
          <a:p>
            <a:r>
              <a:rPr lang="en-US" dirty="0" smtClean="0"/>
              <a:t>If you get confused, consult the how-to guide: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www.alice.org</a:t>
            </a:r>
            <a:r>
              <a:rPr lang="en-US" dirty="0" smtClean="0"/>
              <a:t>/3.1/Materials/</a:t>
            </a:r>
            <a:r>
              <a:rPr lang="en-US" dirty="0" err="1" smtClean="0"/>
              <a:t>UserGuide_PDF_Complete.pdf</a:t>
            </a:r>
            <a:endParaRPr lang="en-US" dirty="0" smtClean="0"/>
          </a:p>
        </p:txBody>
      </p:sp>
      <p:pic>
        <p:nvPicPr>
          <p:cNvPr id="4" name="Picture 3" descr="Screen Shot 2013-07-12 at 2.4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95" y="1178579"/>
            <a:ext cx="4278005" cy="56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3184</Words>
  <Application>Microsoft Office PowerPoint</Application>
  <PresentationFormat>On-screen Show (4:3)</PresentationFormat>
  <Paragraphs>320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6" baseType="lpstr">
      <vt:lpstr>Arial</vt:lpstr>
      <vt:lpstr>Calibri</vt:lpstr>
      <vt:lpstr>Wingdings</vt:lpstr>
      <vt:lpstr>Office Theme</vt:lpstr>
      <vt:lpstr>Programming in Alice 3.1</vt:lpstr>
      <vt:lpstr>Download Alice 3.1!</vt:lpstr>
      <vt:lpstr>When you’ve got it running…</vt:lpstr>
      <vt:lpstr>The Interface</vt:lpstr>
      <vt:lpstr>The Scene View</vt:lpstr>
      <vt:lpstr>Making a Scene</vt:lpstr>
      <vt:lpstr>Making a Scene</vt:lpstr>
      <vt:lpstr>Making a Scene</vt:lpstr>
      <vt:lpstr>Making a Scene</vt:lpstr>
      <vt:lpstr>Making a Scene</vt:lpstr>
      <vt:lpstr>Making a Scene</vt:lpstr>
      <vt:lpstr>Making a scene</vt:lpstr>
      <vt:lpstr>Making a Scene</vt:lpstr>
      <vt:lpstr>Making a Scene</vt:lpstr>
      <vt:lpstr>Like Spielburg</vt:lpstr>
      <vt:lpstr>Like Spielburg</vt:lpstr>
      <vt:lpstr>Like Spielburg</vt:lpstr>
      <vt:lpstr>Like Spielburg</vt:lpstr>
      <vt:lpstr>Oops!</vt:lpstr>
      <vt:lpstr>Like Spielburg</vt:lpstr>
      <vt:lpstr>Like Spielburg</vt:lpstr>
      <vt:lpstr>Like Spielburg</vt:lpstr>
      <vt:lpstr>Like Spielburg</vt:lpstr>
      <vt:lpstr>Like Spielburg</vt:lpstr>
      <vt:lpstr>Like Spielburg</vt:lpstr>
      <vt:lpstr>Like Spielburg</vt:lpstr>
      <vt:lpstr>Properties &amp; Placing Properly</vt:lpstr>
      <vt:lpstr>Properties &amp; Placing Properly</vt:lpstr>
      <vt:lpstr>Properties &amp; Placing Properly</vt:lpstr>
      <vt:lpstr>Properties &amp; Placing Properly</vt:lpstr>
      <vt:lpstr>Properties &amp; Placing Properly</vt:lpstr>
      <vt:lpstr>Properties &amp; Placing Properly</vt:lpstr>
      <vt:lpstr>Properties &amp; Placing Properly</vt:lpstr>
      <vt:lpstr>Properties &amp; Placing Properly</vt:lpstr>
      <vt:lpstr>Properties &amp; Placing Properly</vt:lpstr>
      <vt:lpstr>Programming in Alice</vt:lpstr>
      <vt:lpstr>The Interface</vt:lpstr>
      <vt:lpstr>The Methods Panel</vt:lpstr>
      <vt:lpstr>The Code Editor Panel</vt:lpstr>
      <vt:lpstr>Double, double, toil and trouble</vt:lpstr>
      <vt:lpstr>Double, double, toil and trouble</vt:lpstr>
      <vt:lpstr>Double, double, toil and trouble</vt:lpstr>
      <vt:lpstr>Double, double, toil and trouble</vt:lpstr>
      <vt:lpstr>Double, double, toil and trouble</vt:lpstr>
      <vt:lpstr>Double, double, toil and trouble</vt:lpstr>
      <vt:lpstr>Double, double, toil and trouble</vt:lpstr>
      <vt:lpstr>Double, double, toil and trouble</vt:lpstr>
      <vt:lpstr>Double, double, toil and trouble</vt:lpstr>
      <vt:lpstr>Double, double, toil and trouble</vt:lpstr>
      <vt:lpstr>Heating up…</vt:lpstr>
      <vt:lpstr>Heating up…</vt:lpstr>
      <vt:lpstr>Heating up…</vt:lpstr>
      <vt:lpstr>Heating up…</vt:lpstr>
      <vt:lpstr>Procedural Celebration</vt:lpstr>
      <vt:lpstr>Procedural Celebration</vt:lpstr>
      <vt:lpstr>Procedural Celebration</vt:lpstr>
      <vt:lpstr>Procedural Celebration</vt:lpstr>
      <vt:lpstr>Procedural Celebration</vt:lpstr>
      <vt:lpstr>Procedural Celebration</vt:lpstr>
      <vt:lpstr>Procedural Celebration</vt:lpstr>
      <vt:lpstr>Procedural Celebration</vt:lpstr>
      <vt:lpstr>Procedural Celebration</vt:lpstr>
      <vt:lpstr>Procedural Celebration</vt:lpstr>
      <vt:lpstr>Procedural Celebration</vt:lpstr>
      <vt:lpstr>Procedural Celebration</vt:lpstr>
      <vt:lpstr>Procedural Celebration</vt:lpstr>
      <vt:lpstr>Gotta Getaway</vt:lpstr>
      <vt:lpstr>Gotta Getaway</vt:lpstr>
      <vt:lpstr>Gotta Getaway</vt:lpstr>
      <vt:lpstr>Gotta Getaway</vt:lpstr>
      <vt:lpstr>Gotta Getaway</vt:lpstr>
      <vt:lpstr>Eventure Time!</vt:lpstr>
      <vt:lpstr>Eventure Time!</vt:lpstr>
      <vt:lpstr>Eventure Time!</vt:lpstr>
      <vt:lpstr>Eventure Time!</vt:lpstr>
      <vt:lpstr>Eventure Time!</vt:lpstr>
      <vt:lpstr>Eventure Time!</vt:lpstr>
      <vt:lpstr>Eventure Time!</vt:lpstr>
      <vt:lpstr>Eventure Time!</vt:lpstr>
      <vt:lpstr>Eventure Time!</vt:lpstr>
      <vt:lpstr>Eventure Time!</vt:lpstr>
      <vt:lpstr>Eventure Time!</vt:lpstr>
      <vt:lpstr>Planes, Trains, and Dragons</vt:lpstr>
      <vt:lpstr>Planes, Trains, and Dragons</vt:lpstr>
      <vt:lpstr>Planes, Trains, and Dragons</vt:lpstr>
      <vt:lpstr>Planes, Trains, and Dragons</vt:lpstr>
      <vt:lpstr>Fin</vt:lpstr>
      <vt:lpstr>PowerPoint Presentation</vt:lpstr>
      <vt:lpstr>PowerPoint Presentation</vt:lpstr>
      <vt:lpstr>Extensions</vt:lpstr>
      <vt:lpstr>Extensions</vt:lpstr>
      <vt:lpstr>Extensions</vt:lpstr>
    </vt:vector>
  </TitlesOfParts>
  <Company>Duke University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Alice 3.1</dc:title>
  <dc:creator>Computer Science Duke University</dc:creator>
  <cp:lastModifiedBy>Microsoft account</cp:lastModifiedBy>
  <cp:revision>86</cp:revision>
  <dcterms:created xsi:type="dcterms:W3CDTF">2013-07-08T19:36:38Z</dcterms:created>
  <dcterms:modified xsi:type="dcterms:W3CDTF">2013-07-26T20:48:46Z</dcterms:modified>
</cp:coreProperties>
</file>