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23.png" Type="http://schemas.openxmlformats.org/officeDocument/2006/relationships/image" Id="rId3"/><Relationship Target="../media/image29.png" Type="http://schemas.openxmlformats.org/officeDocument/2006/relationships/image" Id="rId6"/><Relationship Target="../media/image27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10.png" Type="http://schemas.openxmlformats.org/officeDocument/2006/relationships/image" Id="rId3"/><Relationship Target="../media/image36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35.png" Type="http://schemas.openxmlformats.org/officeDocument/2006/relationships/image" Id="rId3"/><Relationship Target="../media/image12.png" Type="http://schemas.openxmlformats.org/officeDocument/2006/relationships/image" Id="rId6"/><Relationship Target="../media/image03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4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Creating a UFO Rescue Game in Alice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Project Rise-Up</a:t>
            </a:r>
          </a:p>
          <a:p>
            <a:pPr>
              <a:buNone/>
            </a:pPr>
            <a:r>
              <a:rPr lang="en"/>
              <a:t>Georgia Institute of Technology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-106350" x="457200"/>
            <a:ext cy="1143299" cx="860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Moving Backwards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1. Go to the procedures for </a:t>
            </a:r>
            <a:r>
              <a:rPr sz="2000" lang="en" i="1"/>
              <a:t>this.UFO</a:t>
            </a:r>
          </a:p>
          <a:p>
            <a:pPr rtl="0" lvl="0">
              <a:buNone/>
            </a:pPr>
            <a:r>
              <a:rPr sz="2000" lang="en"/>
              <a:t>2. Drag the </a:t>
            </a:r>
            <a:r>
              <a:rPr sz="2000" lang="en" i="1"/>
              <a:t>move</a:t>
            </a:r>
            <a:r>
              <a:rPr sz="2000" lang="en"/>
              <a:t> procedure into </a:t>
            </a:r>
            <a:r>
              <a:rPr sz="2000" lang="en" i="1"/>
              <a:t>drop statement here</a:t>
            </a:r>
            <a:r>
              <a:rPr sz="2000" lang="en"/>
              <a:t> under </a:t>
            </a:r>
            <a:r>
              <a:rPr sz="2000" lang="en" i="1"/>
              <a:t>isKey</a:t>
            </a:r>
          </a:p>
          <a:p>
            <a:pPr rtl="0" lvl="0">
              <a:buNone/>
            </a:pPr>
            <a:r>
              <a:rPr sz="2000" lang="en"/>
              <a:t>3. Set to </a:t>
            </a:r>
            <a:r>
              <a:rPr sz="2000" lang="en" i="1"/>
              <a:t>LEFT</a:t>
            </a:r>
          </a:p>
          <a:p>
            <a:pPr rtl="0" lvl="0">
              <a:buNone/>
            </a:pPr>
            <a:r>
              <a:rPr sz="2000" lang="en"/>
              <a:t>4. Drag </a:t>
            </a:r>
            <a:r>
              <a:rPr sz="2000" lang="en" i="1"/>
              <a:t>this.UFO</a:t>
            </a:r>
            <a:r>
              <a:rPr sz="2000" lang="en"/>
              <a:t>’s </a:t>
            </a:r>
            <a:r>
              <a:rPr sz="2000" lang="en" i="1"/>
              <a:t>getSpeed</a:t>
            </a:r>
            <a:r>
              <a:rPr sz="2000" lang="en"/>
              <a:t> function onto the speed value</a:t>
            </a:r>
          </a:p>
          <a:p>
            <a:pPr rtl="0" lvl="0">
              <a:buNone/>
            </a:pPr>
            <a:r>
              <a:rPr sz="2000" lang="en"/>
              <a:t>5. Click on the </a:t>
            </a:r>
            <a:r>
              <a:rPr sz="2000" lang="en" i="1"/>
              <a:t>move</a:t>
            </a:r>
            <a:r>
              <a:rPr sz="2000" lang="en"/>
              <a:t> procedure’s </a:t>
            </a:r>
            <a:r>
              <a:rPr sz="2000" lang="en" i="1"/>
              <a:t>details</a:t>
            </a:r>
          </a:p>
          <a:p>
            <a:pPr rtl="0" lvl="0">
              <a:buNone/>
            </a:pPr>
            <a:r>
              <a:rPr sz="2000" lang="en"/>
              <a:t>6. Go to </a:t>
            </a:r>
            <a:r>
              <a:rPr sz="2000" lang="en" i="1"/>
              <a:t>animation style</a:t>
            </a:r>
            <a:r>
              <a:rPr sz="2000" lang="en"/>
              <a:t> and choose </a:t>
            </a:r>
            <a:r>
              <a:rPr sz="2000" lang="en" i="1"/>
              <a:t>begin and end abruptly</a:t>
            </a:r>
          </a:p>
          <a:p>
            <a:pPr rtl="0" lvl="0">
              <a:buNone/>
            </a:pPr>
            <a:r>
              <a:rPr sz="2000" lang="en"/>
              <a:t>7. Go to </a:t>
            </a:r>
            <a:r>
              <a:rPr sz="2000" lang="en" i="1"/>
              <a:t>move</a:t>
            </a:r>
            <a:r>
              <a:rPr sz="2000" lang="en"/>
              <a:t>’s details again</a:t>
            </a:r>
          </a:p>
          <a:p>
            <a:pPr rtl="0" lvl="0">
              <a:buNone/>
            </a:pPr>
            <a:r>
              <a:rPr sz="2000" lang="en"/>
              <a:t>8. Choose </a:t>
            </a:r>
            <a:r>
              <a:rPr sz="2000" lang="en" i="1"/>
              <a:t>duration</a:t>
            </a:r>
            <a:r>
              <a:rPr sz="2000" lang="en"/>
              <a:t>, then </a:t>
            </a:r>
            <a:r>
              <a:rPr sz="2000" lang="en" i="1"/>
              <a:t>2.0</a:t>
            </a:r>
          </a:p>
        </p:txBody>
      </p:sp>
      <p:sp>
        <p:nvSpPr>
          <p:cNvPr id="97" name="Shape 97"/>
          <p:cNvSpPr/>
          <p:nvPr/>
        </p:nvSpPr>
        <p:spPr>
          <a:xfrm>
            <a:off y="4026275" x="795275"/>
            <a:ext cy="2715549" cx="7308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600" lang="en"/>
              <a:t>Step 4: User Control of the UFO - Creating Variables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836075" x="457200"/>
            <a:ext cy="4436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Go to the </a:t>
            </a:r>
            <a:r>
              <a:rPr sz="2200" lang="en" i="1"/>
              <a:t>Classes</a:t>
            </a:r>
            <a:r>
              <a:rPr sz="2200" lang="en"/>
              <a:t> box</a:t>
            </a:r>
          </a:p>
          <a:p>
            <a:pPr rtl="0" lvl="0">
              <a:buNone/>
            </a:pPr>
            <a:r>
              <a:rPr sz="2200" lang="en"/>
              <a:t>2. Select </a:t>
            </a:r>
            <a:r>
              <a:rPr sz="2200" lang="en" i="1"/>
              <a:t>UFO</a:t>
            </a:r>
          </a:p>
          <a:p>
            <a:pPr rtl="0" lvl="0">
              <a:buNone/>
            </a:pPr>
            <a:r>
              <a:rPr sz="2200" lang="en"/>
              <a:t>3. Choose </a:t>
            </a:r>
            <a:r>
              <a:rPr sz="2200" lang="en" i="1"/>
              <a:t>Add UFO Property</a:t>
            </a:r>
          </a:p>
          <a:p>
            <a:pPr rtl="0" lvl="0">
              <a:buNone/>
            </a:pPr>
            <a:r>
              <a:rPr sz="2200" lang="en"/>
              <a:t>4. Create a variable called “turnSpeed” and make it a </a:t>
            </a:r>
            <a:r>
              <a:rPr b="1" sz="2200" lang="en"/>
              <a:t>DecimalValue</a:t>
            </a:r>
          </a:p>
          <a:p>
            <a:pPr rtl="0" lvl="0">
              <a:buNone/>
            </a:pPr>
            <a:r>
              <a:rPr sz="2200" lang="en"/>
              <a:t>5. Set “turnSpeed” to “0.014”</a:t>
            </a:r>
          </a:p>
          <a:p>
            <a:r>
              <a:t/>
            </a:r>
          </a:p>
        </p:txBody>
      </p:sp>
      <p:sp>
        <p:nvSpPr>
          <p:cNvPr id="104" name="Shape 104"/>
          <p:cNvSpPr/>
          <p:nvPr/>
        </p:nvSpPr>
        <p:spPr>
          <a:xfrm>
            <a:off y="3547425" x="4058650"/>
            <a:ext cy="3078950" cx="4908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/>
          <p:nvPr/>
        </p:nvSpPr>
        <p:spPr>
          <a:xfrm>
            <a:off y="3347500" x="669825"/>
            <a:ext cy="3431275" cx="31819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4: User Control of the UFO - Conditional Statements (Using Input to Turn Right)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822275" x="457200"/>
            <a:ext cy="445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Drag an </a:t>
            </a:r>
            <a:r>
              <a:rPr b="1" sz="2200" lang="en"/>
              <a:t>if statement</a:t>
            </a:r>
            <a:r>
              <a:rPr sz="2200" lang="en"/>
              <a:t> to </a:t>
            </a:r>
            <a:r>
              <a:rPr sz="2200" lang="en" i="1"/>
              <a:t>arrowKeyPressedListener</a:t>
            </a:r>
            <a:r>
              <a:rPr sz="2200" lang="en"/>
              <a:t> and set it to </a:t>
            </a:r>
            <a:r>
              <a:rPr sz="2200" lang="en" i="1"/>
              <a:t>true</a:t>
            </a:r>
          </a:p>
          <a:p>
            <a:pPr rtl="0" lvl="0">
              <a:buNone/>
            </a:pPr>
            <a:r>
              <a:rPr sz="2200" lang="en"/>
              <a:t>2. Choose </a:t>
            </a:r>
            <a:r>
              <a:rPr sz="2200" lang="en" i="1"/>
              <a:t>isKey</a:t>
            </a:r>
            <a:r>
              <a:rPr sz="2200" lang="en"/>
              <a:t> from </a:t>
            </a:r>
            <a:r>
              <a:rPr sz="2200" lang="en" i="1"/>
              <a:t>arrowKeyPressedListener</a:t>
            </a:r>
          </a:p>
          <a:p>
            <a:pPr rtl="0" lvl="0">
              <a:buNone/>
            </a:pPr>
            <a:r>
              <a:rPr sz="2200" lang="en"/>
              <a:t>3. Select </a:t>
            </a:r>
            <a:r>
              <a:rPr sz="2200" lang="en" i="1"/>
              <a:t>arrows</a:t>
            </a:r>
          </a:p>
          <a:p>
            <a:pPr rtl="0" lvl="0">
              <a:buNone/>
            </a:pPr>
            <a:r>
              <a:rPr sz="2200" lang="en"/>
              <a:t>4. Select </a:t>
            </a:r>
            <a:r>
              <a:rPr sz="2200" lang="en" i="1"/>
              <a:t>RIGHT</a:t>
            </a:r>
          </a:p>
        </p:txBody>
      </p:sp>
      <p:sp>
        <p:nvSpPr>
          <p:cNvPr id="112" name="Shape 112"/>
          <p:cNvSpPr/>
          <p:nvPr/>
        </p:nvSpPr>
        <p:spPr>
          <a:xfrm>
            <a:off y="2939000" x="1085974"/>
            <a:ext cy="3808949" cx="7266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4: User Control of the UFO - Conditional Statements (Using Input to Turn Right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836075" x="457200"/>
            <a:ext cy="4436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5. Go to </a:t>
            </a:r>
            <a:r>
              <a:rPr sz="2000" lang="en" i="1"/>
              <a:t>this.UFO</a:t>
            </a:r>
            <a:r>
              <a:rPr sz="2000" lang="en"/>
              <a:t>’s procedures</a:t>
            </a:r>
          </a:p>
          <a:p>
            <a:pPr rtl="0" lvl="0">
              <a:buNone/>
            </a:pPr>
            <a:r>
              <a:rPr sz="2000" lang="en"/>
              <a:t>6. Drag the </a:t>
            </a:r>
            <a:r>
              <a:rPr sz="2000" lang="en" i="1"/>
              <a:t>turn</a:t>
            </a:r>
            <a:r>
              <a:rPr sz="2000" lang="en"/>
              <a:t> procedure onto </a:t>
            </a:r>
            <a:r>
              <a:rPr sz="2000" lang="en" i="1"/>
              <a:t>drop statement here</a:t>
            </a:r>
            <a:r>
              <a:rPr sz="2000" lang="en"/>
              <a:t> under </a:t>
            </a:r>
            <a:r>
              <a:rPr sz="2000" lang="en" i="1"/>
              <a:t>isKey</a:t>
            </a:r>
          </a:p>
          <a:p>
            <a:pPr rtl="0" lvl="0">
              <a:buNone/>
            </a:pPr>
            <a:r>
              <a:rPr sz="2000" lang="en"/>
              <a:t>7. Set it to </a:t>
            </a:r>
            <a:r>
              <a:rPr sz="2000" lang="en" i="1"/>
              <a:t>RIGHT</a:t>
            </a:r>
          </a:p>
          <a:p>
            <a:pPr rtl="0" lvl="0">
              <a:buNone/>
            </a:pPr>
            <a:r>
              <a:rPr sz="2000" lang="en"/>
              <a:t>8. Drag </a:t>
            </a:r>
            <a:r>
              <a:rPr sz="2000" lang="en" i="1"/>
              <a:t>this.UFO</a:t>
            </a:r>
            <a:r>
              <a:rPr sz="2000" lang="en"/>
              <a:t>’s </a:t>
            </a:r>
            <a:r>
              <a:rPr sz="2000" lang="en" i="1"/>
              <a:t>getTurnSpeed</a:t>
            </a:r>
            <a:r>
              <a:rPr sz="2000" lang="en"/>
              <a:t> function onto the </a:t>
            </a:r>
            <a:r>
              <a:rPr sz="2000" lang="en" i="1"/>
              <a:t>turn</a:t>
            </a:r>
            <a:r>
              <a:rPr sz="2000" lang="en"/>
              <a:t> procedure’s speed value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9. Click on the </a:t>
            </a:r>
            <a:r>
              <a:rPr sz="2000" lang="en" i="1"/>
              <a:t>turn</a:t>
            </a:r>
            <a:r>
              <a:rPr sz="2000" lang="en"/>
              <a:t> procedure’s </a:t>
            </a:r>
            <a:r>
              <a:rPr sz="2000" lang="en" i="1"/>
              <a:t>details</a:t>
            </a:r>
          </a:p>
          <a:p>
            <a:pPr rtl="0" lvl="0">
              <a:buNone/>
            </a:pPr>
            <a:r>
              <a:rPr sz="2000" lang="en"/>
              <a:t>10. Go to </a:t>
            </a:r>
            <a:r>
              <a:rPr sz="2000" lang="en" i="1"/>
              <a:t>animation style</a:t>
            </a:r>
            <a:r>
              <a:rPr sz="2000" lang="en"/>
              <a:t> and choose </a:t>
            </a:r>
            <a:r>
              <a:rPr sz="2000" lang="en" i="1"/>
              <a:t>begin and end abruptly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11. Go to </a:t>
            </a:r>
            <a:r>
              <a:rPr sz="2000" lang="en" i="1"/>
              <a:t>move</a:t>
            </a:r>
            <a:r>
              <a:rPr sz="2000" lang="en"/>
              <a:t>’s details again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12. Choose </a:t>
            </a:r>
            <a:r>
              <a:rPr sz="2000" lang="en" i="1"/>
              <a:t>duration</a:t>
            </a:r>
            <a:r>
              <a:rPr sz="2000" lang="en"/>
              <a:t>, then </a:t>
            </a:r>
            <a:r>
              <a:rPr sz="2000" lang="en" i="1"/>
              <a:t>2.0</a:t>
            </a:r>
          </a:p>
        </p:txBody>
      </p:sp>
      <p:sp>
        <p:nvSpPr>
          <p:cNvPr id="119" name="Shape 119"/>
          <p:cNvSpPr/>
          <p:nvPr/>
        </p:nvSpPr>
        <p:spPr>
          <a:xfrm>
            <a:off y="4330900" x="1452825"/>
            <a:ext cy="2527099" cx="58966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4: User Control of the UFO - Conditional Statements (Using Input to Turn Left)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836075" x="457200"/>
            <a:ext cy="4436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Repeat Conditional Statements (Using Input to Turn Right) steps with the following changes:</a:t>
            </a:r>
          </a:p>
          <a:p>
            <a:pPr rtl="0" lvl="0">
              <a:buNone/>
            </a:pPr>
            <a:r>
              <a:rPr sz="2200" lang="en"/>
              <a:t>	-use </a:t>
            </a:r>
            <a:r>
              <a:rPr b="1" sz="2200" lang="en"/>
              <a:t>LEFT</a:t>
            </a:r>
            <a:r>
              <a:rPr sz="2200" lang="en"/>
              <a:t> arrow key for </a:t>
            </a:r>
            <a:r>
              <a:rPr sz="2200" lang="en" i="1"/>
              <a:t>isKey</a:t>
            </a:r>
            <a:r>
              <a:rPr sz="2200" lang="en"/>
              <a:t> event listener</a:t>
            </a:r>
          </a:p>
          <a:p>
            <a:pPr rtl="0" lvl="0">
              <a:buNone/>
            </a:pPr>
            <a:r>
              <a:rPr sz="2200" lang="en"/>
              <a:t>	-tell </a:t>
            </a:r>
            <a:r>
              <a:rPr sz="2200" lang="en" i="1"/>
              <a:t>turn</a:t>
            </a:r>
            <a:r>
              <a:rPr sz="2200" lang="en"/>
              <a:t> procedure to turn </a:t>
            </a:r>
            <a:r>
              <a:rPr b="1" sz="2200" lang="en"/>
              <a:t>LEFT</a:t>
            </a:r>
          </a:p>
        </p:txBody>
      </p:sp>
      <p:sp>
        <p:nvSpPr>
          <p:cNvPr id="126" name="Shape 126"/>
          <p:cNvSpPr/>
          <p:nvPr/>
        </p:nvSpPr>
        <p:spPr>
          <a:xfrm>
            <a:off y="3324111" x="0"/>
            <a:ext cy="2571477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-487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600" lang="en"/>
              <a:t>Step 5: Adding the Tractor Beam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1. Click</a:t>
            </a:r>
            <a:r>
              <a:rPr sz="2000" lang="en" i="1"/>
              <a:t> Setup Scene</a:t>
            </a:r>
          </a:p>
          <a:p>
            <a:pPr rtl="0" lvl="0">
              <a:buNone/>
            </a:pPr>
            <a:r>
              <a:rPr sz="2000" lang="en"/>
              <a:t>2. Select the  </a:t>
            </a:r>
            <a:r>
              <a:rPr sz="2000" lang="en" i="1"/>
              <a:t>Shapes and Text</a:t>
            </a:r>
            <a:r>
              <a:rPr sz="2000" lang="en"/>
              <a:t> folder</a:t>
            </a:r>
          </a:p>
          <a:p>
            <a:pPr rtl="0" lvl="0">
              <a:buNone/>
            </a:pPr>
            <a:r>
              <a:rPr sz="2000" lang="en"/>
              <a:t>3. Click the </a:t>
            </a:r>
            <a:r>
              <a:rPr b="1" sz="2000" lang="en"/>
              <a:t>cone</a:t>
            </a:r>
          </a:p>
          <a:p>
            <a:pPr rtl="0" lvl="0">
              <a:buNone/>
            </a:pPr>
            <a:r>
              <a:rPr sz="2000" lang="en"/>
              <a:t>4. Unlink the cone’s size</a:t>
            </a:r>
          </a:p>
          <a:p>
            <a:pPr rtl="0" lvl="0">
              <a:buNone/>
            </a:pPr>
            <a:r>
              <a:rPr sz="2000" lang="en"/>
              <a:t>5. Set </a:t>
            </a:r>
            <a:r>
              <a:rPr b="1" sz="2000" lang="en"/>
              <a:t>width = “5”</a:t>
            </a:r>
            <a:r>
              <a:rPr sz="2000" lang="en"/>
              <a:t>, </a:t>
            </a:r>
            <a:r>
              <a:rPr b="1" sz="2000" lang="en"/>
              <a:t>height = “5”</a:t>
            </a:r>
            <a:r>
              <a:rPr sz="2000" lang="en"/>
              <a:t>,</a:t>
            </a:r>
          </a:p>
          <a:p>
            <a:pPr rtl="0" lvl="0" indent="457200">
              <a:buNone/>
            </a:pPr>
            <a:r>
              <a:rPr sz="2000" lang="en"/>
              <a:t>and </a:t>
            </a:r>
            <a:r>
              <a:rPr b="1" sz="2000" lang="en"/>
              <a:t>depth</a:t>
            </a:r>
            <a:r>
              <a:rPr sz="2000" lang="en"/>
              <a:t> = “</a:t>
            </a:r>
            <a:r>
              <a:rPr b="1" sz="2000" lang="en"/>
              <a:t>5”</a:t>
            </a:r>
          </a:p>
          <a:p>
            <a:pPr rtl="0" lvl="0">
              <a:buNone/>
            </a:pPr>
            <a:r>
              <a:rPr sz="2000" lang="en"/>
              <a:t>6. Set </a:t>
            </a:r>
            <a:r>
              <a:rPr b="1" sz="2000" lang="en"/>
              <a:t>X</a:t>
            </a:r>
            <a:r>
              <a:rPr sz="2000" lang="en"/>
              <a:t> = “</a:t>
            </a:r>
            <a:r>
              <a:rPr b="1" sz="2000" lang="en"/>
              <a:t>0”</a:t>
            </a:r>
            <a:r>
              <a:rPr sz="2000" lang="en"/>
              <a:t>, </a:t>
            </a:r>
            <a:r>
              <a:rPr b="1" sz="2000" lang="en"/>
              <a:t>Y</a:t>
            </a:r>
            <a:r>
              <a:rPr sz="2000" lang="en"/>
              <a:t> = “</a:t>
            </a:r>
            <a:r>
              <a:rPr b="1" sz="2000" lang="en"/>
              <a:t>0”</a:t>
            </a:r>
            <a:r>
              <a:rPr sz="2000" lang="en"/>
              <a:t>, and </a:t>
            </a:r>
            <a:r>
              <a:rPr b="1" sz="2000" lang="en"/>
              <a:t>Z</a:t>
            </a:r>
            <a:r>
              <a:rPr sz="2000" lang="en"/>
              <a:t> = “</a:t>
            </a:r>
            <a:r>
              <a:rPr b="1" sz="2000" lang="en"/>
              <a:t>30”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7. Change the cone’s color to “yellow”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8. Set </a:t>
            </a:r>
            <a:r>
              <a:rPr b="1" sz="2000" lang="en"/>
              <a:t>opacity</a:t>
            </a:r>
            <a:r>
              <a:rPr sz="2000" lang="en"/>
              <a:t> = “</a:t>
            </a:r>
            <a:r>
              <a:rPr b="1" sz="2000" lang="en"/>
              <a:t>0.2”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9. Click </a:t>
            </a:r>
            <a:r>
              <a:rPr sz="2000" lang="en" i="1"/>
              <a:t>Edit Code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10.</a:t>
            </a:r>
            <a:r>
              <a:rPr b="1" sz="2000" lang="en"/>
              <a:t> </a:t>
            </a:r>
            <a:r>
              <a:rPr sz="2000" lang="en"/>
              <a:t>Click the </a:t>
            </a:r>
            <a:r>
              <a:rPr sz="2000" lang="en" i="1"/>
              <a:t>Vehicle</a:t>
            </a:r>
            <a:r>
              <a:rPr sz="2000" lang="en"/>
              <a:t> button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11. Select </a:t>
            </a:r>
            <a:r>
              <a:rPr sz="2000" lang="en" i="1"/>
              <a:t>this.UFO</a:t>
            </a:r>
          </a:p>
          <a:p>
            <a:r>
              <a:t/>
            </a:r>
          </a:p>
        </p:txBody>
      </p:sp>
      <p:sp>
        <p:nvSpPr>
          <p:cNvPr id="133" name="Shape 133"/>
          <p:cNvSpPr/>
          <p:nvPr/>
        </p:nvSpPr>
        <p:spPr>
          <a:xfrm>
            <a:off y="1146750" x="5007872"/>
            <a:ext cy="4874900" cx="4042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-487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600" lang="en"/>
              <a:t>Step 6: Adding People &amp; Aliens to the Scene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1. Click the </a:t>
            </a:r>
            <a:r>
              <a:rPr b="1" sz="2400" lang="en"/>
              <a:t>Biped</a:t>
            </a:r>
            <a:r>
              <a:rPr sz="2400" lang="en"/>
              <a:t> class</a:t>
            </a:r>
          </a:p>
          <a:p>
            <a:pPr rtl="0" lvl="0">
              <a:buNone/>
            </a:pPr>
            <a:r>
              <a:rPr sz="2400" lang="en"/>
              <a:t>2. Click and drag </a:t>
            </a:r>
            <a:r>
              <a:rPr b="1" sz="2400" lang="en"/>
              <a:t>3 aliens</a:t>
            </a:r>
            <a:r>
              <a:rPr sz="2400" lang="en"/>
              <a:t> into the scene named “alien0”, 	“alien1”, and “alien2”</a:t>
            </a:r>
          </a:p>
          <a:p>
            <a:pPr>
              <a:buNone/>
            </a:pPr>
            <a:r>
              <a:rPr sz="2400" lang="en"/>
              <a:t>3. Add at least 5 </a:t>
            </a:r>
            <a:r>
              <a:rPr b="1" sz="2400" lang="en"/>
              <a:t>humans</a:t>
            </a:r>
            <a:r>
              <a:rPr sz="2400" lang="en"/>
              <a:t> to the scene</a:t>
            </a:r>
          </a:p>
        </p:txBody>
      </p:sp>
      <p:sp>
        <p:nvSpPr>
          <p:cNvPr id="140" name="Shape 140"/>
          <p:cNvSpPr/>
          <p:nvPr/>
        </p:nvSpPr>
        <p:spPr>
          <a:xfrm>
            <a:off y="2630600" x="1172225"/>
            <a:ext cy="4115724" cx="6663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7: Programming the Tractor Beam - Procedures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1. Click the </a:t>
            </a:r>
            <a:r>
              <a:rPr sz="1800" lang="en" i="1"/>
              <a:t>Classes</a:t>
            </a:r>
            <a:r>
              <a:rPr sz="1800" lang="en"/>
              <a:t> button</a:t>
            </a:r>
          </a:p>
          <a:p>
            <a:pPr rtl="0" lvl="0">
              <a:buNone/>
            </a:pPr>
            <a:r>
              <a:rPr sz="1800" lang="en"/>
              <a:t>2. Select </a:t>
            </a:r>
            <a:r>
              <a:rPr sz="1800" lang="en" i="1"/>
              <a:t>alien</a:t>
            </a:r>
          </a:p>
          <a:p>
            <a:pPr rtl="0" lvl="0">
              <a:buNone/>
            </a:pPr>
            <a:r>
              <a:rPr sz="1800" lang="en"/>
              <a:t>3. Select </a:t>
            </a:r>
            <a:r>
              <a:rPr sz="1800" lang="en" i="1"/>
              <a:t>Add Alien Procedure</a:t>
            </a:r>
          </a:p>
          <a:p>
            <a:pPr rtl="0" lvl="0">
              <a:buNone/>
            </a:pPr>
            <a:r>
              <a:rPr sz="1800" lang="en"/>
              <a:t>4. Name the procedure “pickUp”</a:t>
            </a:r>
          </a:p>
          <a:p>
            <a:pPr rtl="0" lvl="0">
              <a:buNone/>
            </a:pPr>
            <a:r>
              <a:rPr sz="1800" lang="en"/>
              <a:t>5. Select </a:t>
            </a:r>
            <a:r>
              <a:rPr sz="1800" lang="en" i="1"/>
              <a:t>OK</a:t>
            </a:r>
          </a:p>
          <a:p>
            <a:pPr rtl="0" lvl="0">
              <a:buNone/>
            </a:pPr>
            <a:r>
              <a:rPr sz="1800" lang="en"/>
              <a:t>6. Click </a:t>
            </a:r>
            <a:r>
              <a:rPr sz="1800" lang="en" i="1"/>
              <a:t>Add Parameter</a:t>
            </a:r>
          </a:p>
          <a:p>
            <a:pPr rtl="0" lvl="0">
              <a:buNone/>
            </a:pPr>
            <a:r>
              <a:rPr sz="1800" lang="en"/>
              <a:t>7. Set parameter type to </a:t>
            </a:r>
            <a:r>
              <a:rPr sz="1800" lang="en" i="1"/>
              <a:t>UFO</a:t>
            </a:r>
          </a:p>
          <a:p>
            <a:pPr rtl="0" lvl="0">
              <a:buNone/>
            </a:pPr>
            <a:r>
              <a:rPr sz="1800" lang="en"/>
              <a:t>8. Name parameter “ufo”</a:t>
            </a:r>
          </a:p>
          <a:p>
            <a:pPr rtl="0" lvl="0">
              <a:buNone/>
            </a:pPr>
            <a:r>
              <a:rPr sz="1800" lang="en"/>
              <a:t>9. Add another parameter</a:t>
            </a:r>
          </a:p>
          <a:p>
            <a:pPr rtl="0" lvl="0">
              <a:buNone/>
            </a:pPr>
            <a:r>
              <a:rPr sz="1800" lang="en"/>
              <a:t>10. Set it’s type to </a:t>
            </a:r>
            <a:r>
              <a:rPr sz="1800" lang="en" i="1"/>
              <a:t>Cone</a:t>
            </a:r>
          </a:p>
          <a:p>
            <a:pPr rtl="0" lvl="0">
              <a:buNone/>
            </a:pPr>
            <a:r>
              <a:rPr sz="1800" lang="en"/>
              <a:t>11. Name it “tractorBeam”</a:t>
            </a:r>
          </a:p>
        </p:txBody>
      </p:sp>
      <p:sp>
        <p:nvSpPr>
          <p:cNvPr id="147" name="Shape 147"/>
          <p:cNvSpPr/>
          <p:nvPr/>
        </p:nvSpPr>
        <p:spPr>
          <a:xfrm>
            <a:off y="680350" x="4685825"/>
            <a:ext cy="1873550" cx="307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8" name="Shape 148"/>
          <p:cNvSpPr/>
          <p:nvPr/>
        </p:nvSpPr>
        <p:spPr>
          <a:xfrm>
            <a:off y="2679346" x="4360296"/>
            <a:ext cy="1802774" cx="3729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9" name="Shape 149"/>
          <p:cNvSpPr/>
          <p:nvPr/>
        </p:nvSpPr>
        <p:spPr>
          <a:xfrm>
            <a:off y="4938551" x="961799"/>
            <a:ext cy="1982325" cx="32304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/>
          <p:nvPr/>
        </p:nvSpPr>
        <p:spPr>
          <a:xfrm>
            <a:off y="4607570" x="4360295"/>
            <a:ext cy="2451700" cx="3943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7: Programming the Tractor Beam - Conditional Statements (Checking Collision)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1. Create an </a:t>
            </a:r>
            <a:r>
              <a:rPr sz="1800" lang="en" i="1"/>
              <a:t>if</a:t>
            </a:r>
            <a:r>
              <a:rPr sz="1800" lang="en"/>
              <a:t> statement</a:t>
            </a:r>
          </a:p>
          <a:p>
            <a:pPr rtl="0" lvl="0">
              <a:buNone/>
            </a:pPr>
            <a:r>
              <a:rPr sz="1800" lang="en"/>
              <a:t>2. Go to functions tab</a:t>
            </a:r>
          </a:p>
          <a:p>
            <a:pPr rtl="0" lvl="0">
              <a:buNone/>
            </a:pPr>
            <a:r>
              <a:rPr sz="1800" lang="en"/>
              <a:t>3. Drag </a:t>
            </a:r>
            <a:r>
              <a:rPr sz="1800" lang="en" i="1"/>
              <a:t>isCollidingWith</a:t>
            </a:r>
            <a:r>
              <a:rPr sz="1800" lang="en"/>
              <a:t> function onto the </a:t>
            </a:r>
            <a:r>
              <a:rPr sz="1800" lang="en" i="1"/>
              <a:t>if</a:t>
            </a:r>
            <a:r>
              <a:rPr sz="1800" lang="en"/>
              <a:t> statement</a:t>
            </a:r>
          </a:p>
          <a:p>
            <a:pPr rtl="0" lvl="0">
              <a:buNone/>
            </a:pPr>
            <a:r>
              <a:rPr sz="1800" lang="en"/>
              <a:t>4. Set to collide with </a:t>
            </a:r>
            <a:r>
              <a:rPr sz="1800" lang="en" i="1"/>
              <a:t>tractorBeam</a:t>
            </a:r>
          </a:p>
          <a:p>
            <a:pPr rtl="0" lvl="0"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5. Go back to alien’s procedures</a:t>
            </a:r>
          </a:p>
          <a:p>
            <a:pPr rtl="0" lvl="0"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6. Place </a:t>
            </a:r>
            <a:r>
              <a:rPr sz="1800" lang="en" i="1"/>
              <a:t>moveTo</a:t>
            </a:r>
            <a:r>
              <a:rPr sz="1800" lang="en"/>
              <a:t> under the </a:t>
            </a:r>
            <a:r>
              <a:rPr sz="1800" lang="en" i="1"/>
              <a:t>if</a:t>
            </a:r>
            <a:r>
              <a:rPr sz="1800" lang="en"/>
              <a:t> statement</a:t>
            </a:r>
          </a:p>
          <a:p>
            <a:pPr rtl="0" lvl="0"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7. Set it to move to </a:t>
            </a:r>
            <a:r>
              <a:rPr sz="1800" lang="en" i="1"/>
              <a:t>ufo</a:t>
            </a:r>
          </a:p>
          <a:p>
            <a:pPr rtl="0" lvl="0"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8. Drag </a:t>
            </a:r>
            <a:r>
              <a:rPr sz="1800" lang="en" i="1"/>
              <a:t>setVehicle</a:t>
            </a:r>
            <a:r>
              <a:rPr sz="1800" lang="en"/>
              <a:t> procedure under </a:t>
            </a:r>
            <a:r>
              <a:rPr sz="1800" lang="en" i="1"/>
              <a:t>moveTo</a:t>
            </a:r>
          </a:p>
          <a:p>
            <a:pPr rtl="0" lvl="0"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9. Set “ufo” as vehicle of “this”</a:t>
            </a:r>
          </a:p>
          <a:p>
            <a:r>
              <a:t/>
            </a:r>
          </a:p>
        </p:txBody>
      </p:sp>
      <p:sp>
        <p:nvSpPr>
          <p:cNvPr id="157" name="Shape 157"/>
          <p:cNvSpPr/>
          <p:nvPr/>
        </p:nvSpPr>
        <p:spPr>
          <a:xfrm>
            <a:off y="4185050" x="1821400"/>
            <a:ext cy="2584849" cx="56080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7: Programming the Tractor Beam - Event Listeners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1. Click </a:t>
            </a:r>
            <a:r>
              <a:rPr sz="1800" lang="en" i="1"/>
              <a:t>initializeEventListeners</a:t>
            </a:r>
            <a:r>
              <a:rPr sz="1800" lang="en"/>
              <a:t> procedure tab</a:t>
            </a:r>
          </a:p>
          <a:p>
            <a:pPr rtl="0" lvl="0">
              <a:buNone/>
            </a:pPr>
            <a:r>
              <a:rPr sz="1800" lang="en"/>
              <a:t>2. Click </a:t>
            </a:r>
            <a:r>
              <a:rPr sz="1800" lang="en" i="1"/>
              <a:t>Add Event Listener</a:t>
            </a:r>
          </a:p>
          <a:p>
            <a:pPr rtl="0" lvl="0">
              <a:buNone/>
            </a:pPr>
            <a:r>
              <a:rPr sz="1800" lang="en"/>
              <a:t>3. Create a </a:t>
            </a:r>
            <a:r>
              <a:rPr sz="1800" lang="en" i="1"/>
              <a:t>Key Pressed</a:t>
            </a:r>
            <a:r>
              <a:rPr sz="1800" lang="en"/>
              <a:t> listener</a:t>
            </a:r>
          </a:p>
        </p:txBody>
      </p:sp>
      <p:sp>
        <p:nvSpPr>
          <p:cNvPr id="164" name="Shape 164"/>
          <p:cNvSpPr/>
          <p:nvPr/>
        </p:nvSpPr>
        <p:spPr>
          <a:xfrm>
            <a:off y="2607105" x="1105730"/>
            <a:ext cy="2719674" cx="6745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1: Starting the Tutorial &amp;</a:t>
            </a:r>
          </a:p>
          <a:p>
            <a:pPr rtl="0" lvl="0">
              <a:buNone/>
            </a:pPr>
            <a:r>
              <a:rPr sz="2600" lang="en"/>
              <a:t>Setting Up the Scene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Open </a:t>
            </a:r>
            <a:r>
              <a:rPr b="1" sz="2200" lang="en"/>
              <a:t>Alice</a:t>
            </a:r>
          </a:p>
          <a:p>
            <a:pPr rtl="0" lvl="0">
              <a:buNone/>
            </a:pPr>
            <a:r>
              <a:rPr sz="2200" lang="en"/>
              <a:t>2. Select the </a:t>
            </a:r>
            <a:r>
              <a:rPr sz="2200" lang="en" i="1"/>
              <a:t>Grass</a:t>
            </a:r>
            <a:r>
              <a:rPr sz="2200" lang="en"/>
              <a:t> template, then click </a:t>
            </a:r>
            <a:r>
              <a:rPr sz="2200" lang="en" i="1"/>
              <a:t>OK</a:t>
            </a:r>
          </a:p>
          <a:p>
            <a:pPr rtl="0" lvl="0">
              <a:buNone/>
            </a:pPr>
            <a:r>
              <a:rPr sz="2200" lang="en"/>
              <a:t>3.</a:t>
            </a:r>
            <a:r>
              <a:rPr b="1" sz="2200" lang="en"/>
              <a:t> </a:t>
            </a:r>
            <a:r>
              <a:rPr sz="2200" lang="en"/>
              <a:t>Click the </a:t>
            </a:r>
            <a:r>
              <a:rPr sz="2200" lang="en" i="1"/>
              <a:t>Scene Setup</a:t>
            </a:r>
            <a:r>
              <a:rPr sz="2200" lang="en"/>
              <a:t> button</a:t>
            </a:r>
          </a:p>
          <a:p>
            <a:pPr rtl="0" lvl="0">
              <a:buNone/>
            </a:pPr>
            <a:r>
              <a:rPr sz="2200" lang="en"/>
              <a:t>4. Go to </a:t>
            </a:r>
            <a:r>
              <a:rPr b="1" sz="2200" lang="en"/>
              <a:t>this.camera</a:t>
            </a:r>
          </a:p>
          <a:p>
            <a:pPr rtl="0" lvl="0">
              <a:buNone/>
            </a:pPr>
            <a:r>
              <a:rPr sz="2200" lang="en"/>
              <a:t>5. Set </a:t>
            </a:r>
            <a:r>
              <a:rPr b="1" sz="2200" lang="en"/>
              <a:t>X = “0”</a:t>
            </a:r>
            <a:r>
              <a:rPr sz="2200" lang="en"/>
              <a:t> and </a:t>
            </a:r>
            <a:r>
              <a:rPr b="1" sz="2200" lang="en"/>
              <a:t>Z = “0”</a:t>
            </a:r>
          </a:p>
          <a:p>
            <a:pPr rtl="0" lvl="0">
              <a:buNone/>
            </a:pPr>
            <a:r>
              <a:rPr sz="2200" lang="en"/>
              <a:t>6. Set </a:t>
            </a:r>
            <a:r>
              <a:rPr b="1" sz="2200" lang="en"/>
              <a:t>Y = “33”</a:t>
            </a:r>
          </a:p>
          <a:p>
            <a:pPr>
              <a:buNone/>
            </a:pPr>
            <a:r>
              <a:rPr sz="2200" lang="en"/>
              <a:t>7. Turn the </a:t>
            </a:r>
            <a:r>
              <a:rPr b="1" sz="2200" lang="en"/>
              <a:t>camera</a:t>
            </a:r>
            <a:r>
              <a:rPr sz="2200" lang="en"/>
              <a:t> to face the ground</a:t>
            </a:r>
          </a:p>
        </p:txBody>
      </p:sp>
      <p:sp>
        <p:nvSpPr>
          <p:cNvPr id="31" name="Shape 31"/>
          <p:cNvSpPr/>
          <p:nvPr/>
        </p:nvSpPr>
        <p:spPr>
          <a:xfrm>
            <a:off y="189849" x="5960425"/>
            <a:ext cy="1917799" cx="309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y="2269950" x="6249200"/>
            <a:ext cy="2021275" cx="2613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y="4453526" x="6249200"/>
            <a:ext cy="2235474" cx="2613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y="3898775" x="516799"/>
            <a:ext cy="2814024" cx="5275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7: Programming the Tractor Beam - Conditional Statements (Using Input for Opacity)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1. Add an </a:t>
            </a:r>
            <a:r>
              <a:rPr sz="1800" lang="en" i="1"/>
              <a:t>if</a:t>
            </a:r>
            <a:r>
              <a:rPr sz="1800" lang="en"/>
              <a:t> statement to the listener code</a:t>
            </a:r>
          </a:p>
          <a:p>
            <a:pPr rtl="0" lvl="0">
              <a:buNone/>
            </a:pPr>
            <a:r>
              <a:rPr sz="1800" lang="en"/>
              <a:t>2. Click &amp; drag </a:t>
            </a:r>
            <a:r>
              <a:rPr sz="1800" lang="en" i="1"/>
              <a:t>isKey</a:t>
            </a:r>
          </a:p>
          <a:p>
            <a:pPr rtl="0" lvl="0">
              <a:buNone/>
            </a:pPr>
            <a:r>
              <a:rPr sz="1800" lang="en"/>
              <a:t>3. Select </a:t>
            </a:r>
            <a:r>
              <a:rPr sz="1800" lang="en" i="1"/>
              <a:t>keyboard</a:t>
            </a:r>
          </a:p>
          <a:p>
            <a:pPr rtl="0" lvl="0">
              <a:buNone/>
            </a:pPr>
            <a:r>
              <a:rPr sz="1800" lang="en"/>
              <a:t>4. Select </a:t>
            </a:r>
            <a:r>
              <a:rPr sz="1800" lang="en" i="1"/>
              <a:t>space</a:t>
            </a:r>
          </a:p>
          <a:p>
            <a:pPr rtl="0" lvl="0">
              <a:buNone/>
            </a:pPr>
            <a:r>
              <a:rPr sz="1800" lang="en"/>
              <a:t>5. Find </a:t>
            </a:r>
            <a:r>
              <a:rPr sz="1800" lang="en" i="1"/>
              <a:t>this.cone</a:t>
            </a:r>
          </a:p>
          <a:p>
            <a:pPr rtl="0" lvl="0">
              <a:buNone/>
            </a:pPr>
            <a:r>
              <a:rPr sz="1800" lang="en"/>
              <a:t>6. Click &amp; drag </a:t>
            </a:r>
            <a:r>
              <a:rPr sz="1800" lang="en" i="1"/>
              <a:t>setOpacity</a:t>
            </a:r>
            <a:r>
              <a:rPr sz="1800" lang="en"/>
              <a:t> procedure under the </a:t>
            </a:r>
            <a:r>
              <a:rPr sz="1800" lang="en" i="1"/>
              <a:t>if</a:t>
            </a:r>
            <a:r>
              <a:rPr sz="1800" lang="en"/>
              <a:t> statement</a:t>
            </a:r>
          </a:p>
          <a:p>
            <a:pPr rtl="0" lvl="0">
              <a:buNone/>
            </a:pPr>
            <a:r>
              <a:rPr sz="1800" lang="en"/>
              <a:t>7. Set value to “0.8”</a:t>
            </a:r>
          </a:p>
          <a:p>
            <a:pPr rtl="0" lvl="0">
              <a:buNone/>
            </a:pPr>
            <a:r>
              <a:rPr sz="1800" lang="en"/>
              <a:t>8. Place another </a:t>
            </a:r>
            <a:r>
              <a:rPr sz="1800" lang="en" i="1"/>
              <a:t>setOpacity</a:t>
            </a:r>
            <a:r>
              <a:rPr sz="1800" lang="en"/>
              <a:t> procedure under the current </a:t>
            </a:r>
            <a:r>
              <a:rPr sz="1800" lang="en" i="1"/>
              <a:t>setOpacity</a:t>
            </a:r>
            <a:r>
              <a:rPr sz="1800" lang="en"/>
              <a:t> procedure</a:t>
            </a:r>
          </a:p>
          <a:p>
            <a:pPr rtl="0" lvl="0">
              <a:buNone/>
            </a:pPr>
            <a:r>
              <a:rPr sz="1800" lang="en"/>
              <a:t>9. Set value to “0.2”</a:t>
            </a:r>
          </a:p>
        </p:txBody>
      </p:sp>
      <p:sp>
        <p:nvSpPr>
          <p:cNvPr id="171" name="Shape 171"/>
          <p:cNvSpPr/>
          <p:nvPr/>
        </p:nvSpPr>
        <p:spPr>
          <a:xfrm>
            <a:off y="4227775" x="1996226"/>
            <a:ext cy="2410275" cx="5701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7: Programming the Tractor Beam - Calling a Procedure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1. Add a </a:t>
            </a:r>
            <a:r>
              <a:rPr sz="1800" lang="en" i="1"/>
              <a:t>do together</a:t>
            </a:r>
            <a:r>
              <a:rPr sz="1800" lang="en"/>
              <a:t> command under the current </a:t>
            </a:r>
            <a:r>
              <a:rPr sz="1800" lang="en" i="1"/>
              <a:t>if</a:t>
            </a:r>
            <a:r>
              <a:rPr sz="1800" lang="en"/>
              <a:t> statement</a:t>
            </a:r>
          </a:p>
          <a:p>
            <a:pPr rtl="0" lvl="0">
              <a:buNone/>
            </a:pPr>
            <a:r>
              <a:rPr sz="1800" lang="en"/>
              <a:t>2. Find </a:t>
            </a:r>
            <a:r>
              <a:rPr sz="1800" lang="en" i="1"/>
              <a:t>this.alien0</a:t>
            </a:r>
            <a:r>
              <a:rPr sz="1800" lang="en"/>
              <a:t> in objects list</a:t>
            </a:r>
          </a:p>
          <a:p>
            <a:pPr rtl="0" lvl="0">
              <a:buNone/>
            </a:pPr>
            <a:r>
              <a:rPr sz="1800" lang="en"/>
              <a:t>3. Click &amp; drag </a:t>
            </a:r>
            <a:r>
              <a:rPr sz="1800" lang="en" i="1"/>
              <a:t>pickUp</a:t>
            </a:r>
            <a:r>
              <a:rPr sz="1800" lang="en"/>
              <a:t> procedure into </a:t>
            </a:r>
            <a:r>
              <a:rPr sz="1800" lang="en" i="1"/>
              <a:t>do together</a:t>
            </a:r>
          </a:p>
          <a:p>
            <a:pPr rtl="0" lvl="0">
              <a:buNone/>
            </a:pPr>
            <a:r>
              <a:rPr sz="1800" lang="en"/>
              <a:t>4. Set parameters to </a:t>
            </a:r>
            <a:r>
              <a:rPr sz="1800" lang="en" i="1"/>
              <a:t>cone</a:t>
            </a:r>
            <a:r>
              <a:rPr sz="1800" lang="en"/>
              <a:t> and </a:t>
            </a:r>
            <a:r>
              <a:rPr sz="1800" lang="en" i="1"/>
              <a:t>UFO</a:t>
            </a:r>
          </a:p>
          <a:p>
            <a:pPr rtl="0" lvl="0">
              <a:buNone/>
            </a:pPr>
            <a:r>
              <a:rPr sz="1800" lang="en"/>
              <a:t>5. Repeat for </a:t>
            </a:r>
            <a:r>
              <a:rPr sz="1800" lang="en" i="1"/>
              <a:t>alien1</a:t>
            </a:r>
            <a:r>
              <a:rPr sz="1800" lang="en"/>
              <a:t> and </a:t>
            </a:r>
            <a:r>
              <a:rPr sz="1800" lang="en" i="1"/>
              <a:t>alien2</a:t>
            </a:r>
          </a:p>
        </p:txBody>
      </p:sp>
      <p:sp>
        <p:nvSpPr>
          <p:cNvPr id="178" name="Shape 178"/>
          <p:cNvSpPr/>
          <p:nvPr/>
        </p:nvSpPr>
        <p:spPr>
          <a:xfrm>
            <a:off y="3189750" x="1491102"/>
            <a:ext cy="3303499" cx="63883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-487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600" lang="en"/>
              <a:t>Step 8: Finishing the Game - Editing a Procedure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1. Click the </a:t>
            </a:r>
            <a:r>
              <a:rPr sz="2400" lang="en" i="1"/>
              <a:t>Edit Code</a:t>
            </a:r>
            <a:r>
              <a:rPr sz="2400" lang="en"/>
              <a:t> button</a:t>
            </a:r>
          </a:p>
          <a:p>
            <a:pPr rtl="0" lvl="0">
              <a:buNone/>
            </a:pPr>
            <a:r>
              <a:rPr sz="2400" lang="en"/>
              <a:t>2. Click the </a:t>
            </a:r>
            <a:r>
              <a:rPr sz="2400" lang="en" i="1"/>
              <a:t>Scene</a:t>
            </a:r>
            <a:r>
              <a:rPr sz="2400" lang="en"/>
              <a:t> tab</a:t>
            </a:r>
          </a:p>
          <a:p>
            <a:pPr rtl="0" lvl="0">
              <a:buNone/>
            </a:pPr>
            <a:r>
              <a:rPr sz="2400" lang="en"/>
              <a:t>3. Click </a:t>
            </a:r>
            <a:r>
              <a:rPr sz="2400" lang="en" i="1"/>
              <a:t>My First Method</a:t>
            </a:r>
            <a:r>
              <a:rPr sz="2400" lang="en"/>
              <a:t> to bring up the tab</a:t>
            </a:r>
          </a:p>
        </p:txBody>
      </p:sp>
      <p:sp>
        <p:nvSpPr>
          <p:cNvPr id="185" name="Shape 185"/>
          <p:cNvSpPr/>
          <p:nvPr/>
        </p:nvSpPr>
        <p:spPr>
          <a:xfrm>
            <a:off y="2835762" x="1163387"/>
            <a:ext cy="2276475" cx="6696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-487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8: Finishing the Game - Editing a Procedure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1. Add a </a:t>
            </a:r>
            <a:r>
              <a:rPr sz="2400" lang="en" i="1"/>
              <a:t>variable</a:t>
            </a:r>
            <a:r>
              <a:rPr sz="2400" lang="en"/>
              <a:t> and set it as a </a:t>
            </a:r>
            <a:r>
              <a:rPr sz="2400" lang="en" i="1"/>
              <a:t>boolean</a:t>
            </a:r>
          </a:p>
          <a:p>
            <a:pPr rtl="0" lvl="0">
              <a:buNone/>
            </a:pPr>
            <a:r>
              <a:rPr sz="2400" lang="en"/>
              <a:t>2. Name the variable “rescued”</a:t>
            </a:r>
          </a:p>
          <a:p>
            <a:pPr rtl="0" lvl="0">
              <a:buNone/>
            </a:pPr>
            <a:r>
              <a:rPr sz="2400" lang="en"/>
              <a:t>3. Set it to </a:t>
            </a:r>
            <a:r>
              <a:rPr sz="2400" lang="en" i="1"/>
              <a:t>false</a:t>
            </a:r>
          </a:p>
          <a:p>
            <a:pPr rtl="0" lvl="0">
              <a:buNone/>
            </a:pPr>
            <a:r>
              <a:rPr sz="2400" lang="en"/>
              <a:t>4. Add a </a:t>
            </a:r>
            <a:r>
              <a:rPr b="1" sz="2400" lang="en"/>
              <a:t>while loop</a:t>
            </a:r>
            <a:r>
              <a:rPr sz="2400" lang="en"/>
              <a:t> and set it to “while not rescued”</a:t>
            </a:r>
          </a:p>
        </p:txBody>
      </p:sp>
      <p:sp>
        <p:nvSpPr>
          <p:cNvPr id="192" name="Shape 192"/>
          <p:cNvSpPr/>
          <p:nvPr/>
        </p:nvSpPr>
        <p:spPr>
          <a:xfrm>
            <a:off y="3118325" x="1663312"/>
            <a:ext cy="2952750" cx="6029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600" lang="en"/>
              <a:t>Step 8: Finishing the Game - Creating the Win Condition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1. Add an </a:t>
            </a:r>
            <a:r>
              <a:rPr b="1" sz="2000" lang="en"/>
              <a:t>if statement</a:t>
            </a:r>
            <a:r>
              <a:rPr sz="2000" lang="en"/>
              <a:t> into the while loop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2. Click on </a:t>
            </a:r>
            <a:r>
              <a:rPr sz="2000" lang="en" i="1"/>
              <a:t>true</a:t>
            </a:r>
            <a:r>
              <a:rPr sz="2000" lang="en"/>
              <a:t> in the if statement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3. Mouse down to </a:t>
            </a:r>
            <a:r>
              <a:rPr sz="2000" lang="en" i="1"/>
              <a:t>BOTH true and ???</a:t>
            </a:r>
            <a:r>
              <a:rPr sz="2000" lang="en"/>
              <a:t> and select </a:t>
            </a:r>
            <a:r>
              <a:rPr sz="2000" lang="en" i="1"/>
              <a:t>true</a:t>
            </a:r>
            <a:r>
              <a:rPr sz="2000" lang="en"/>
              <a:t> again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4. Select true one other time to get 3 booleans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5. Go to the UFO’s functions tab and drag </a:t>
            </a:r>
            <a:r>
              <a:rPr sz="2000" lang="en" i="1"/>
              <a:t>isCollidingWith</a:t>
            </a:r>
            <a:r>
              <a:rPr sz="2000" lang="en"/>
              <a:t> onto one of the </a:t>
            </a:r>
            <a:r>
              <a:rPr sz="2000" lang="en" i="1"/>
              <a:t>true</a:t>
            </a:r>
            <a:r>
              <a:rPr sz="2000" lang="en"/>
              <a:t> booleans.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6. Set this to check collision with </a:t>
            </a:r>
            <a:r>
              <a:rPr sz="2000" lang="en" i="1"/>
              <a:t>alien0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7. Drag </a:t>
            </a:r>
            <a:r>
              <a:rPr sz="2000" lang="en" i="1"/>
              <a:t>isCollidingWith</a:t>
            </a:r>
            <a:r>
              <a:rPr sz="2000" lang="en"/>
              <a:t> statements to the other </a:t>
            </a:r>
            <a:r>
              <a:rPr sz="2000" lang="en" i="1"/>
              <a:t>true</a:t>
            </a:r>
            <a:r>
              <a:rPr sz="2000" lang="en"/>
              <a:t> booleans and set them to check collision with </a:t>
            </a:r>
            <a:r>
              <a:rPr sz="2000" lang="en" i="1"/>
              <a:t>alien1 </a:t>
            </a:r>
            <a:r>
              <a:rPr sz="2000" lang="en"/>
              <a:t>and </a:t>
            </a:r>
            <a:r>
              <a:rPr sz="2000" lang="en" i="1"/>
              <a:t>alien2</a:t>
            </a:r>
          </a:p>
          <a:p>
            <a:r>
              <a:t/>
            </a:r>
          </a:p>
        </p:txBody>
      </p:sp>
      <p:sp>
        <p:nvSpPr>
          <p:cNvPr id="199" name="Shape 199"/>
          <p:cNvSpPr/>
          <p:nvPr/>
        </p:nvSpPr>
        <p:spPr>
          <a:xfrm>
            <a:off y="4469478" x="0"/>
            <a:ext cy="2006643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8: Finishing the Game - Creating the Win Condition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8. Drag an </a:t>
            </a:r>
            <a:r>
              <a:rPr sz="2000" lang="en" i="1"/>
              <a:t>assign</a:t>
            </a:r>
            <a:r>
              <a:rPr sz="2000" lang="en"/>
              <a:t> statement into the </a:t>
            </a:r>
            <a:r>
              <a:rPr b="1" sz="2000" lang="en"/>
              <a:t>if statement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9. Set </a:t>
            </a:r>
            <a:r>
              <a:rPr sz="2000" lang="en" i="1"/>
              <a:t>isRescued</a:t>
            </a:r>
            <a:r>
              <a:rPr sz="2000" lang="en"/>
              <a:t> to </a:t>
            </a:r>
            <a:r>
              <a:rPr sz="2000" lang="en" i="1"/>
              <a:t>true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10. Drag the </a:t>
            </a:r>
            <a:r>
              <a:rPr sz="2000" lang="en" i="1"/>
              <a:t>say</a:t>
            </a:r>
            <a:r>
              <a:rPr sz="2000" lang="en"/>
              <a:t> procedure from the UFO’s procedure list after the </a:t>
            </a:r>
            <a:r>
              <a:rPr b="1" sz="2000" lang="en"/>
              <a:t>while statement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11. Tell the UFO to say “Mission Accomplished”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12. You’ve finished building your game! Run the scene to try it out!</a:t>
            </a:r>
          </a:p>
          <a:p>
            <a:r>
              <a:t/>
            </a:r>
          </a:p>
        </p:txBody>
      </p:sp>
      <p:sp>
        <p:nvSpPr>
          <p:cNvPr id="206" name="Shape 206"/>
          <p:cNvSpPr/>
          <p:nvPr/>
        </p:nvSpPr>
        <p:spPr>
          <a:xfrm>
            <a:off y="3322812" x="804362"/>
            <a:ext cy="3209925" cx="7686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2: Creating &amp; Orienting </a:t>
            </a:r>
          </a:p>
          <a:p>
            <a:pPr>
              <a:buNone/>
            </a:pPr>
            <a:r>
              <a:rPr sz="2600" lang="en"/>
              <a:t>the UFO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Click on </a:t>
            </a:r>
            <a:r>
              <a:rPr sz="2200" lang="en" i="1"/>
              <a:t>Transport Classes</a:t>
            </a:r>
          </a:p>
          <a:p>
            <a:pPr rtl="0" lvl="0">
              <a:buNone/>
            </a:pPr>
            <a:r>
              <a:rPr sz="2200" lang="en"/>
              <a:t>2. Click on </a:t>
            </a:r>
            <a:r>
              <a:rPr sz="2200" lang="en" i="1"/>
              <a:t>Aircraft Classes</a:t>
            </a:r>
          </a:p>
          <a:p>
            <a:pPr rtl="0" lvl="0">
              <a:buNone/>
            </a:pPr>
            <a:r>
              <a:rPr sz="2200" lang="en"/>
              <a:t>3. Drag the </a:t>
            </a:r>
            <a:r>
              <a:rPr b="1" sz="2200" lang="en"/>
              <a:t>UFO</a:t>
            </a:r>
            <a:r>
              <a:rPr sz="2200" lang="en"/>
              <a:t> object into the scene</a:t>
            </a:r>
          </a:p>
          <a:p>
            <a:pPr rtl="0" lvl="0">
              <a:buNone/>
            </a:pPr>
            <a:r>
              <a:rPr sz="2200" lang="en"/>
              <a:t>and call it “UFO”</a:t>
            </a:r>
          </a:p>
          <a:p>
            <a:pPr rtl="0" lvl="0">
              <a:buNone/>
            </a:pPr>
            <a:r>
              <a:rPr sz="2200" lang="en"/>
              <a:t>4. Go to </a:t>
            </a:r>
            <a:r>
              <a:rPr b="1" sz="2200" lang="en"/>
              <a:t>this.UFO</a:t>
            </a:r>
          </a:p>
          <a:p>
            <a:pPr rtl="0" lvl="0">
              <a:buNone/>
            </a:pPr>
            <a:r>
              <a:rPr sz="2200" lang="en"/>
              <a:t>5. Set </a:t>
            </a:r>
            <a:r>
              <a:rPr b="1" sz="2200" lang="en"/>
              <a:t>X = “0”, Y = “5”, and Z = “30”</a:t>
            </a:r>
          </a:p>
          <a:p>
            <a:pPr rtl="0" lvl="0">
              <a:buNone/>
            </a:pPr>
            <a:r>
              <a:rPr sz="2200" lang="en"/>
              <a:t>6.</a:t>
            </a:r>
            <a:r>
              <a:rPr b="1" sz="2200" lang="en"/>
              <a:t> </a:t>
            </a:r>
            <a:r>
              <a:rPr sz="2200" lang="en"/>
              <a:t>Add the procedure “turnRight 0.25”</a:t>
            </a:r>
          </a:p>
          <a:p>
            <a:r>
              <a:t/>
            </a:r>
          </a:p>
        </p:txBody>
      </p:sp>
      <p:sp>
        <p:nvSpPr>
          <p:cNvPr id="41" name="Shape 41"/>
          <p:cNvSpPr/>
          <p:nvPr/>
        </p:nvSpPr>
        <p:spPr>
          <a:xfrm>
            <a:off y="3890900" x="277824"/>
            <a:ext cy="2918600" cx="51938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" name="Shape 42"/>
          <p:cNvSpPr/>
          <p:nvPr/>
        </p:nvSpPr>
        <p:spPr>
          <a:xfrm>
            <a:off y="180025" x="5351187"/>
            <a:ext cy="2247900" cx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3" name="Shape 43"/>
          <p:cNvSpPr/>
          <p:nvPr/>
        </p:nvSpPr>
        <p:spPr>
          <a:xfrm>
            <a:off y="1549725" x="5849550"/>
            <a:ext cy="2533650" cx="22193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y="4083371" x="4198375"/>
            <a:ext cy="2533649" cx="481042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</a:t>
            </a:r>
          </a:p>
          <a:p>
            <a:pPr>
              <a:buNone/>
            </a:pPr>
            <a:r>
              <a:rPr sz="2600" lang="en"/>
              <a:t>Creating Variables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1. Click </a:t>
            </a:r>
            <a:r>
              <a:rPr sz="2000" lang="en" i="1"/>
              <a:t>Edit Code</a:t>
            </a:r>
          </a:p>
          <a:p>
            <a:pPr rtl="0" lvl="0">
              <a:buNone/>
            </a:pPr>
            <a:r>
              <a:rPr sz="2000" lang="en"/>
              <a:t>2. Click the </a:t>
            </a:r>
            <a:r>
              <a:rPr sz="2000" lang="en" i="1"/>
              <a:t>Classes</a:t>
            </a:r>
            <a:r>
              <a:rPr sz="2000" lang="en"/>
              <a:t> box and mouse over</a:t>
            </a:r>
          </a:p>
          <a:p>
            <a:pPr rtl="0" lvl="0">
              <a:buNone/>
            </a:pPr>
            <a:r>
              <a:rPr sz="2000" lang="en" i="1"/>
              <a:t>UFO</a:t>
            </a:r>
          </a:p>
          <a:p>
            <a:pPr rtl="0" lvl="0">
              <a:buNone/>
            </a:pPr>
            <a:r>
              <a:rPr sz="2000" lang="en"/>
              <a:t>3. Click </a:t>
            </a:r>
            <a:r>
              <a:rPr sz="2000" lang="en" i="1"/>
              <a:t>Add UFO Property</a:t>
            </a:r>
          </a:p>
          <a:p>
            <a:pPr rtl="0" lvl="0">
              <a:buNone/>
            </a:pPr>
            <a:r>
              <a:rPr sz="2000" lang="en"/>
              <a:t>4. Create a variable named “speed” and</a:t>
            </a:r>
          </a:p>
          <a:p>
            <a:pPr rtl="0" lvl="0">
              <a:buNone/>
            </a:pPr>
            <a:r>
              <a:rPr sz="2000" lang="en"/>
              <a:t>make it a </a:t>
            </a:r>
            <a:r>
              <a:rPr b="1" sz="2000" lang="en"/>
              <a:t>DecimalValue</a:t>
            </a:r>
          </a:p>
          <a:p>
            <a:pPr rtl="0" lvl="0">
              <a:buNone/>
            </a:pPr>
            <a:r>
              <a:rPr sz="2000" lang="en"/>
              <a:t>5. Set this variable to “2.0”</a:t>
            </a:r>
          </a:p>
        </p:txBody>
      </p:sp>
      <p:sp>
        <p:nvSpPr>
          <p:cNvPr id="51" name="Shape 51"/>
          <p:cNvSpPr/>
          <p:nvPr/>
        </p:nvSpPr>
        <p:spPr>
          <a:xfrm>
            <a:off y="3827062" x="532100"/>
            <a:ext cy="2543175" cx="3581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/>
          <p:nvPr/>
        </p:nvSpPr>
        <p:spPr>
          <a:xfrm>
            <a:off y="3827075" x="4716725"/>
            <a:ext cy="2543175" cx="3677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y="1058975" x="5468525"/>
            <a:ext cy="2408674" cx="34546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-106362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
</a:t>
            </a:r>
            <a:r>
              <a:rPr sz="2600" lang="en"/>
              <a:t>Step 3: Moving Forwards &amp; Backwards - </a:t>
            </a:r>
          </a:p>
          <a:p>
            <a:pPr rtl="0" lvl="0">
              <a:buNone/>
            </a:pPr>
            <a:r>
              <a:rPr sz="2600" lang="en"/>
              <a:t>Creating Event Listeners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Click on </a:t>
            </a:r>
            <a:r>
              <a:rPr sz="2200" lang="en" i="1"/>
              <a:t>InitializeEventListeners</a:t>
            </a:r>
          </a:p>
          <a:p>
            <a:pPr rtl="0" lvl="0">
              <a:buNone/>
            </a:pPr>
            <a:r>
              <a:rPr sz="2200" lang="en"/>
              <a:t>2. Click </a:t>
            </a:r>
            <a:r>
              <a:rPr sz="2200" lang="en" i="1"/>
              <a:t>Add Event Listener</a:t>
            </a:r>
          </a:p>
          <a:p>
            <a:pPr rtl="0" lvl="0">
              <a:buNone/>
            </a:pPr>
            <a:r>
              <a:rPr sz="2200" lang="en"/>
              <a:t>3. Choose “Arrow Key Pressed Listener”</a:t>
            </a:r>
          </a:p>
        </p:txBody>
      </p:sp>
      <p:sp>
        <p:nvSpPr>
          <p:cNvPr id="60" name="Shape 60"/>
          <p:cNvSpPr/>
          <p:nvPr/>
        </p:nvSpPr>
        <p:spPr>
          <a:xfrm>
            <a:off y="2288325" x="2167710"/>
            <a:ext cy="4405875" cx="5691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-106350" x="457200"/>
            <a:ext cy="1143299" cx="860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</a:t>
            </a:r>
          </a:p>
          <a:p>
            <a:pPr rtl="0" lvl="0">
              <a:buNone/>
            </a:pPr>
            <a:r>
              <a:rPr sz="2600" lang="en"/>
              <a:t>Conditional Statement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Add an </a:t>
            </a:r>
            <a:r>
              <a:rPr b="1" sz="2200" lang="en"/>
              <a:t>if statement</a:t>
            </a:r>
            <a:r>
              <a:rPr sz="2200" lang="en"/>
              <a:t> to </a:t>
            </a:r>
            <a:r>
              <a:rPr sz="2200" lang="en" i="1"/>
              <a:t>arrowKeyPressedListener</a:t>
            </a:r>
          </a:p>
          <a:p>
            <a:pPr rtl="0" lvl="0">
              <a:buNone/>
            </a:pPr>
            <a:r>
              <a:rPr sz="2200" lang="en"/>
              <a:t>2. Click </a:t>
            </a:r>
            <a:r>
              <a:rPr sz="2200" lang="en" i="1"/>
              <a:t>isKey</a:t>
            </a:r>
          </a:p>
          <a:p>
            <a:pPr rtl="0" lvl="0">
              <a:buNone/>
            </a:pPr>
            <a:r>
              <a:rPr sz="2200" lang="en"/>
              <a:t>3. Select </a:t>
            </a:r>
            <a:r>
              <a:rPr sz="2200" lang="en" i="1"/>
              <a:t>arrows</a:t>
            </a:r>
          </a:p>
          <a:p>
            <a:pPr rtl="0" lvl="0">
              <a:buNone/>
            </a:pPr>
            <a:r>
              <a:rPr sz="2200" lang="en"/>
              <a:t>4. Select </a:t>
            </a:r>
            <a:r>
              <a:rPr sz="2200" lang="en" i="1"/>
              <a:t>UP</a:t>
            </a:r>
          </a:p>
        </p:txBody>
      </p:sp>
      <p:sp>
        <p:nvSpPr>
          <p:cNvPr id="67" name="Shape 67"/>
          <p:cNvSpPr/>
          <p:nvPr/>
        </p:nvSpPr>
        <p:spPr>
          <a:xfrm>
            <a:off y="2693177" x="1276850"/>
            <a:ext cy="3740549" cx="6716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-487350" x="457200"/>
            <a:ext cy="1143299" cx="860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Input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Go to </a:t>
            </a:r>
            <a:r>
              <a:rPr sz="2200" lang="en" i="1"/>
              <a:t>this.UFO</a:t>
            </a:r>
            <a:r>
              <a:rPr sz="2200" lang="en"/>
              <a:t>’s procedures</a:t>
            </a:r>
          </a:p>
          <a:p>
            <a:pPr rtl="0" lvl="0">
              <a:buNone/>
            </a:pPr>
            <a:r>
              <a:rPr sz="2200" lang="en"/>
              <a:t>2. Put the </a:t>
            </a:r>
            <a:r>
              <a:rPr sz="2200" lang="en" i="1"/>
              <a:t>move</a:t>
            </a:r>
            <a:r>
              <a:rPr sz="2200" lang="en"/>
              <a:t> procedure in </a:t>
            </a:r>
            <a:r>
              <a:rPr sz="2200" lang="en" i="1"/>
              <a:t>drop statement here</a:t>
            </a:r>
            <a:r>
              <a:rPr sz="2200" lang="en"/>
              <a:t> under </a:t>
            </a:r>
            <a:r>
              <a:rPr sz="2200" lang="en" i="1"/>
              <a:t>isKey</a:t>
            </a:r>
          </a:p>
          <a:p>
            <a:pPr rtl="0" lvl="0">
              <a:buNone/>
            </a:pPr>
            <a:r>
              <a:rPr sz="2200" lang="en"/>
              <a:t>3. Set to </a:t>
            </a:r>
            <a:r>
              <a:rPr sz="2200" lang="en" i="1"/>
              <a:t>RIGHT</a:t>
            </a:r>
            <a:r>
              <a:rPr sz="2200" lang="en"/>
              <a:t> and “1.0”</a:t>
            </a:r>
          </a:p>
          <a:p>
            <a:pPr rtl="0" lvl="0">
              <a:buNone/>
            </a:pPr>
            <a:r>
              <a:rPr sz="2200" lang="en"/>
              <a:t>4. Drag </a:t>
            </a:r>
            <a:r>
              <a:rPr sz="2200" lang="en" i="1"/>
              <a:t>getSpeed</a:t>
            </a:r>
            <a:r>
              <a:rPr sz="2200" lang="en"/>
              <a:t> and put it in the speed value place for </a:t>
            </a:r>
            <a:r>
              <a:rPr sz="2200" lang="en" i="1"/>
              <a:t>move</a:t>
            </a:r>
          </a:p>
          <a:p>
            <a:pPr rtl="0" lvl="0">
              <a:buNone/>
            </a:pPr>
            <a:r>
              <a:rPr sz="2200" lang="en"/>
              <a:t>5. Click on </a:t>
            </a:r>
            <a:r>
              <a:rPr sz="2200" lang="en" i="1"/>
              <a:t>move</a:t>
            </a:r>
            <a:r>
              <a:rPr sz="2200" lang="en"/>
              <a:t>’s </a:t>
            </a:r>
            <a:r>
              <a:rPr sz="2200" lang="en" i="1"/>
              <a:t>details</a:t>
            </a:r>
          </a:p>
          <a:p>
            <a:pPr rtl="0" lvl="0">
              <a:buNone/>
            </a:pPr>
            <a:r>
              <a:rPr sz="2200" lang="en"/>
              <a:t>6. Go to </a:t>
            </a:r>
            <a:r>
              <a:rPr sz="2200" lang="en" i="1"/>
              <a:t>animation style</a:t>
            </a:r>
            <a:r>
              <a:rPr sz="2200" lang="en"/>
              <a:t> and choose </a:t>
            </a:r>
            <a:r>
              <a:rPr sz="2200" lang="en" i="1"/>
              <a:t>begin and end abruptly</a:t>
            </a:r>
          </a:p>
        </p:txBody>
      </p:sp>
      <p:sp>
        <p:nvSpPr>
          <p:cNvPr id="74" name="Shape 74"/>
          <p:cNvSpPr/>
          <p:nvPr/>
        </p:nvSpPr>
        <p:spPr>
          <a:xfrm>
            <a:off y="3514124" x="232200"/>
            <a:ext cy="3212475" cx="36085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y="3514112" x="3912175"/>
            <a:ext cy="2781300" cx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-487350" x="457200"/>
            <a:ext cy="1143299" cx="860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Input (cont.)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7. Click on </a:t>
            </a:r>
            <a:r>
              <a:rPr sz="2200" lang="en" i="1"/>
              <a:t>details</a:t>
            </a:r>
            <a:r>
              <a:rPr sz="2200" lang="en"/>
              <a:t> again</a:t>
            </a:r>
          </a:p>
          <a:p>
            <a:pPr rtl="0" lvl="0">
              <a:buNone/>
            </a:pPr>
            <a:r>
              <a:rPr sz="2200" lang="en"/>
              <a:t>8. Choose </a:t>
            </a:r>
            <a:r>
              <a:rPr sz="2200" lang="en" i="1"/>
              <a:t>duration</a:t>
            </a:r>
            <a:r>
              <a:rPr sz="2200" lang="en"/>
              <a:t> and set it to “2.0”</a:t>
            </a:r>
          </a:p>
          <a:p>
            <a:pPr rtl="0" lvl="0">
              <a:buNone/>
            </a:pPr>
            <a:r>
              <a:rPr sz="2200" lang="en"/>
              <a:t>9. Go to </a:t>
            </a:r>
            <a:r>
              <a:rPr sz="2200" lang="en" i="1"/>
              <a:t>arrowKeyPressedListener</a:t>
            </a:r>
            <a:r>
              <a:rPr sz="2200" lang="en"/>
              <a:t> and choose </a:t>
            </a:r>
            <a:r>
              <a:rPr sz="2200" lang="en" i="1"/>
              <a:t>details</a:t>
            </a:r>
          </a:p>
          <a:p>
            <a:pPr rtl="0" lvl="0">
              <a:buNone/>
            </a:pPr>
            <a:r>
              <a:rPr sz="2200" lang="en"/>
              <a:t>10. Choose </a:t>
            </a:r>
            <a:r>
              <a:rPr sz="2200" lang="en" i="1"/>
              <a:t>multiple event policy</a:t>
            </a:r>
          </a:p>
          <a:p>
            <a:pPr rtl="0" lvl="0">
              <a:buNone/>
            </a:pPr>
            <a:r>
              <a:rPr sz="2200" lang="en"/>
              <a:t>11. Choose </a:t>
            </a:r>
            <a:r>
              <a:rPr sz="2200" lang="en" i="1"/>
              <a:t>combine</a:t>
            </a:r>
          </a:p>
        </p:txBody>
      </p:sp>
      <p:sp>
        <p:nvSpPr>
          <p:cNvPr id="82" name="Shape 82"/>
          <p:cNvSpPr/>
          <p:nvPr/>
        </p:nvSpPr>
        <p:spPr>
          <a:xfrm>
            <a:off y="3060574" x="245600"/>
            <a:ext cy="2289224" cx="54349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y="3944275" x="3917150"/>
            <a:ext cy="2975725" cx="51491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-563550" x="457200"/>
            <a:ext cy="1191599" cx="8809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600" lang="en"/>
              <a:t>Step 3: Moving Forwards &amp; Backwards - Input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838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1. Drag another </a:t>
            </a:r>
            <a:r>
              <a:rPr b="1" sz="2200" lang="en"/>
              <a:t>if statement</a:t>
            </a:r>
            <a:r>
              <a:rPr sz="2200" lang="en"/>
              <a:t> to the </a:t>
            </a:r>
            <a:r>
              <a:rPr sz="2200" lang="en" i="1"/>
              <a:t>else</a:t>
            </a:r>
            <a:r>
              <a:rPr sz="2200" lang="en"/>
              <a:t> section</a:t>
            </a:r>
          </a:p>
          <a:p>
            <a:pPr rtl="0" lvl="0">
              <a:buNone/>
            </a:pPr>
            <a:r>
              <a:rPr sz="2200" lang="en"/>
              <a:t>2. Set to </a:t>
            </a:r>
            <a:r>
              <a:rPr sz="2200" lang="en" i="1"/>
              <a:t>true</a:t>
            </a:r>
          </a:p>
          <a:p>
            <a:pPr rtl="0" lvl="0">
              <a:buNone/>
            </a:pPr>
            <a:r>
              <a:rPr sz="2200" lang="en"/>
              <a:t>3. Choose </a:t>
            </a:r>
            <a:r>
              <a:rPr sz="2200" lang="en" i="1"/>
              <a:t>isKey</a:t>
            </a:r>
            <a:r>
              <a:rPr sz="2200" lang="en"/>
              <a:t> from </a:t>
            </a:r>
            <a:r>
              <a:rPr sz="2200" lang="en" i="1"/>
              <a:t>arrowKeyPressed</a:t>
            </a:r>
          </a:p>
          <a:p>
            <a:pPr rtl="0" lvl="0">
              <a:buNone/>
            </a:pPr>
            <a:r>
              <a:rPr sz="2200" lang="en"/>
              <a:t>4. Select </a:t>
            </a:r>
            <a:r>
              <a:rPr sz="2200" lang="en" i="1"/>
              <a:t>arrows</a:t>
            </a:r>
          </a:p>
          <a:p>
            <a:pPr rtl="0" lvl="0">
              <a:buNone/>
            </a:pPr>
            <a:r>
              <a:rPr sz="2200" lang="en"/>
              <a:t>5. Select </a:t>
            </a:r>
            <a:r>
              <a:rPr sz="2200" lang="en" i="1"/>
              <a:t>DOWN</a:t>
            </a:r>
          </a:p>
        </p:txBody>
      </p:sp>
      <p:sp>
        <p:nvSpPr>
          <p:cNvPr id="90" name="Shape 90"/>
          <p:cNvSpPr/>
          <p:nvPr/>
        </p:nvSpPr>
        <p:spPr>
          <a:xfrm>
            <a:off y="3040524" x="1366975"/>
            <a:ext cy="3643050" cx="6480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